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67" r:id="rId2"/>
    <p:sldId id="305" r:id="rId3"/>
    <p:sldId id="257" r:id="rId4"/>
    <p:sldId id="258" r:id="rId5"/>
    <p:sldId id="306" r:id="rId6"/>
    <p:sldId id="263" r:id="rId7"/>
    <p:sldId id="292" r:id="rId8"/>
    <p:sldId id="293" r:id="rId9"/>
    <p:sldId id="294" r:id="rId10"/>
    <p:sldId id="295" r:id="rId11"/>
    <p:sldId id="296" r:id="rId12"/>
    <p:sldId id="297" r:id="rId13"/>
    <p:sldId id="298" r:id="rId14"/>
    <p:sldId id="299" r:id="rId15"/>
    <p:sldId id="302" r:id="rId16"/>
    <p:sldId id="303" r:id="rId17"/>
    <p:sldId id="304" r:id="rId18"/>
    <p:sldId id="260" r:id="rId19"/>
    <p:sldId id="261" r:id="rId20"/>
    <p:sldId id="265" r:id="rId21"/>
  </p:sldIdLst>
  <p:sldSz cx="14630400" cy="8229600"/>
  <p:notesSz cx="8229600" cy="14630400"/>
  <p:embeddedFontLst>
    <p:embeddedFont>
      <p:font typeface="Alexandria" panose="020B0604020202020204" charset="-78"/>
      <p:regular r:id="rId23"/>
    </p:embeddedFont>
    <p:embeddedFont>
      <p:font typeface="Nirmala UI Semilight" panose="020B0402040204020203" pitchFamily="34" charset="0"/>
      <p:regular r:id="rId24"/>
    </p:embeddedFont>
    <p:embeddedFont>
      <p:font typeface="Nobile" panose="020B0604020202020204" charset="0"/>
      <p:regular r:id="rId25"/>
    </p:embeddedFont>
    <p:embeddedFont>
      <p:font typeface="Alexandria Semi Bold" panose="020B0604020202020204" charset="0"/>
      <p:regular r:id="rId26"/>
    </p:embeddedFont>
    <p:embeddedFont>
      <p:font typeface="Barlow Medium" panose="020B0604020202020204" charset="0"/>
      <p:regular r:id="rId27"/>
    </p:embeddedFont>
    <p:embeddedFont>
      <p:font typeface="Calibri" panose="020F0502020204030204" pitchFamily="34" charset="0"/>
      <p:regular r:id="rId28"/>
      <p:bold r:id="rId29"/>
      <p:italic r:id="rId30"/>
      <p:boldItalic r:id="rId31"/>
    </p:embeddedFont>
    <p:embeddedFont>
      <p:font typeface="Sora Light" panose="020B0604020202020204" charset="0"/>
      <p:regular r:id="rId32"/>
    </p:embeddedFont>
    <p:embeddedFont>
      <p:font typeface="Barlow" panose="020B0604020202020204" charset="0"/>
      <p:regular r:id="rId33"/>
    </p:embeddedFont>
    <p:embeddedFont>
      <p:font typeface="Inter"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0" d="100"/>
          <a:sy n="40" d="100"/>
        </p:scale>
        <p:origin x="43"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20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853821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683056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19847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99245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793249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859305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487841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938149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22214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77064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25191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97509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59808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Imag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2444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ight Triangle 30">
            <a:extLst>
              <a:ext uri="{FF2B5EF4-FFF2-40B4-BE49-F238E27FC236}">
                <a16:creationId xmlns:a16="http://schemas.microsoft.com/office/drawing/2014/main" id="{283C0BF6-B036-46FB-B632-1BFA3A4AC021}"/>
              </a:ext>
            </a:extLst>
          </p:cNvPr>
          <p:cNvSpPr/>
          <p:nvPr/>
        </p:nvSpPr>
        <p:spPr>
          <a:xfrm rot="8138310">
            <a:off x="11943619" y="-2571784"/>
            <a:ext cx="2788375" cy="6621647"/>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9" name="Right Triangle 28">
            <a:extLst>
              <a:ext uri="{FF2B5EF4-FFF2-40B4-BE49-F238E27FC236}">
                <a16:creationId xmlns:a16="http://schemas.microsoft.com/office/drawing/2014/main" id="{8435082D-1F5F-4A3B-B493-D35C56793183}"/>
              </a:ext>
            </a:extLst>
          </p:cNvPr>
          <p:cNvSpPr/>
          <p:nvPr/>
        </p:nvSpPr>
        <p:spPr>
          <a:xfrm rot="19213469">
            <a:off x="1680669" y="3814407"/>
            <a:ext cx="2788375" cy="6621647"/>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8" name="Right Triangle 27">
            <a:extLst>
              <a:ext uri="{FF2B5EF4-FFF2-40B4-BE49-F238E27FC236}">
                <a16:creationId xmlns:a16="http://schemas.microsoft.com/office/drawing/2014/main" id="{20A75C52-F72B-4222-AF88-B52C82ED4A81}"/>
              </a:ext>
            </a:extLst>
          </p:cNvPr>
          <p:cNvSpPr/>
          <p:nvPr/>
        </p:nvSpPr>
        <p:spPr>
          <a:xfrm>
            <a:off x="1" y="3032172"/>
            <a:ext cx="2201885" cy="5197428"/>
          </a:xfrm>
          <a:prstGeom prst="rtTriangle">
            <a:avLst/>
          </a:prstGeom>
          <a:solidFill>
            <a:schemeClr val="tx1">
              <a:lumMod val="85000"/>
              <a:lumOff val="1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5" name="TextBox 4">
            <a:extLst>
              <a:ext uri="{FF2B5EF4-FFF2-40B4-BE49-F238E27FC236}">
                <a16:creationId xmlns:a16="http://schemas.microsoft.com/office/drawing/2014/main" id="{D434C407-CBA1-4818-BA5C-80D18CB07D9E}"/>
              </a:ext>
            </a:extLst>
          </p:cNvPr>
          <p:cNvSpPr txBox="1"/>
          <p:nvPr/>
        </p:nvSpPr>
        <p:spPr>
          <a:xfrm>
            <a:off x="1508600" y="2450157"/>
            <a:ext cx="12487258" cy="830997"/>
          </a:xfrm>
          <a:prstGeom prst="rect">
            <a:avLst/>
          </a:prstGeom>
          <a:noFill/>
        </p:spPr>
        <p:txBody>
          <a:bodyPr wrap="square" rtlCol="0">
            <a:spAutoFit/>
          </a:bodyPr>
          <a:lstStyle/>
          <a:p>
            <a:pPr algn="ctr"/>
            <a:r>
              <a:rPr lang="en-GB" sz="4800" dirty="0" err="1" smtClean="0">
                <a:latin typeface="Times New Roman" panose="02020603050405020304" pitchFamily="18" charset="0"/>
                <a:cs typeface="Times New Roman" panose="02020603050405020304" pitchFamily="18" charset="0"/>
              </a:rPr>
              <a:t>Giới</a:t>
            </a:r>
            <a:r>
              <a:rPr lang="en-GB" sz="4800" dirty="0" smtClean="0">
                <a:latin typeface="Times New Roman" panose="02020603050405020304" pitchFamily="18" charset="0"/>
                <a:cs typeface="Times New Roman" panose="02020603050405020304" pitchFamily="18" charset="0"/>
              </a:rPr>
              <a:t> </a:t>
            </a:r>
            <a:r>
              <a:rPr lang="en-GB" sz="4800" dirty="0" err="1" smtClean="0">
                <a:latin typeface="Times New Roman" panose="02020603050405020304" pitchFamily="18" charset="0"/>
                <a:cs typeface="Times New Roman" panose="02020603050405020304" pitchFamily="18" charset="0"/>
              </a:rPr>
              <a:t>Thiệu</a:t>
            </a:r>
            <a:r>
              <a:rPr lang="en-GB" sz="4800" dirty="0" smtClean="0">
                <a:latin typeface="Times New Roman" panose="02020603050405020304" pitchFamily="18" charset="0"/>
                <a:cs typeface="Times New Roman" panose="02020603050405020304" pitchFamily="18" charset="0"/>
              </a:rPr>
              <a:t> </a:t>
            </a:r>
            <a:r>
              <a:rPr lang="en-GB" sz="4800" dirty="0" err="1" smtClean="0">
                <a:latin typeface="Times New Roman" panose="02020603050405020304" pitchFamily="18" charset="0"/>
                <a:cs typeface="Times New Roman" panose="02020603050405020304" pitchFamily="18" charset="0"/>
              </a:rPr>
              <a:t>Về</a:t>
            </a:r>
            <a:r>
              <a:rPr lang="en-GB" sz="4800" dirty="0">
                <a:latin typeface="Times New Roman" panose="02020603050405020304" pitchFamily="18" charset="0"/>
                <a:cs typeface="Times New Roman" panose="02020603050405020304" pitchFamily="18" charset="0"/>
              </a:rPr>
              <a:t> </a:t>
            </a:r>
            <a:r>
              <a:rPr lang="en-GB" sz="4800" dirty="0" err="1">
                <a:latin typeface="Times New Roman" panose="02020603050405020304" pitchFamily="18" charset="0"/>
                <a:cs typeface="Times New Roman" panose="02020603050405020304" pitchFamily="18" charset="0"/>
              </a:rPr>
              <a:t>Ngôn</a:t>
            </a:r>
            <a:r>
              <a:rPr lang="en-GB" sz="4800" dirty="0">
                <a:latin typeface="Times New Roman" panose="02020603050405020304" pitchFamily="18" charset="0"/>
                <a:cs typeface="Times New Roman" panose="02020603050405020304" pitchFamily="18" charset="0"/>
              </a:rPr>
              <a:t> </a:t>
            </a:r>
            <a:r>
              <a:rPr lang="en-GB" sz="4800" dirty="0" err="1">
                <a:latin typeface="Times New Roman" panose="02020603050405020304" pitchFamily="18" charset="0"/>
                <a:cs typeface="Times New Roman" panose="02020603050405020304" pitchFamily="18" charset="0"/>
              </a:rPr>
              <a:t>Ngữ</a:t>
            </a:r>
            <a:r>
              <a:rPr lang="en-GB" sz="4800" dirty="0">
                <a:latin typeface="Times New Roman" panose="02020603050405020304" pitchFamily="18" charset="0"/>
                <a:cs typeface="Times New Roman" panose="02020603050405020304" pitchFamily="18" charset="0"/>
              </a:rPr>
              <a:t> </a:t>
            </a:r>
            <a:r>
              <a:rPr lang="en-GB" sz="4800" dirty="0" err="1">
                <a:latin typeface="Times New Roman" panose="02020603050405020304" pitchFamily="18" charset="0"/>
                <a:cs typeface="Times New Roman" panose="02020603050405020304" pitchFamily="18" charset="0"/>
              </a:rPr>
              <a:t>Lập</a:t>
            </a:r>
            <a:r>
              <a:rPr lang="en-GB" sz="4800" dirty="0">
                <a:latin typeface="Times New Roman" panose="02020603050405020304" pitchFamily="18" charset="0"/>
                <a:cs typeface="Times New Roman" panose="02020603050405020304" pitchFamily="18" charset="0"/>
              </a:rPr>
              <a:t> </a:t>
            </a:r>
            <a:r>
              <a:rPr lang="en-GB" sz="4800" dirty="0" err="1">
                <a:latin typeface="Times New Roman" panose="02020603050405020304" pitchFamily="18" charset="0"/>
                <a:cs typeface="Times New Roman" panose="02020603050405020304" pitchFamily="18" charset="0"/>
              </a:rPr>
              <a:t>Trình</a:t>
            </a:r>
            <a:r>
              <a:rPr lang="en-GB" sz="4800" dirty="0">
                <a:latin typeface="Times New Roman" panose="02020603050405020304" pitchFamily="18" charset="0"/>
                <a:cs typeface="Times New Roman" panose="02020603050405020304" pitchFamily="18" charset="0"/>
              </a:rPr>
              <a:t> Per</a:t>
            </a:r>
          </a:p>
        </p:txBody>
      </p:sp>
      <p:sp>
        <p:nvSpPr>
          <p:cNvPr id="6" name="TextBox 5">
            <a:extLst>
              <a:ext uri="{FF2B5EF4-FFF2-40B4-BE49-F238E27FC236}">
                <a16:creationId xmlns:a16="http://schemas.microsoft.com/office/drawing/2014/main" id="{AA3E5737-0A9F-4CD9-ADE8-1E1EE80BA473}"/>
              </a:ext>
            </a:extLst>
          </p:cNvPr>
          <p:cNvSpPr txBox="1"/>
          <p:nvPr/>
        </p:nvSpPr>
        <p:spPr>
          <a:xfrm>
            <a:off x="7747235" y="5233641"/>
            <a:ext cx="6235248" cy="1311128"/>
          </a:xfrm>
          <a:prstGeom prst="rect">
            <a:avLst/>
          </a:prstGeom>
          <a:noFill/>
        </p:spPr>
        <p:txBody>
          <a:bodyPr wrap="square" rtlCol="0">
            <a:spAutoFit/>
          </a:bodyPr>
          <a:lstStyle/>
          <a:p>
            <a:pPr>
              <a:lnSpc>
                <a:spcPct val="150000"/>
              </a:lnSpc>
            </a:pPr>
            <a:r>
              <a:rPr lang="en-GB" sz="2640" b="1" dirty="0" err="1">
                <a:latin typeface="Times New Roman" panose="02020603050405020304" pitchFamily="18" charset="0"/>
                <a:cs typeface="Times New Roman" panose="02020603050405020304" pitchFamily="18" charset="0"/>
              </a:rPr>
              <a:t>Nhóm</a:t>
            </a:r>
            <a:r>
              <a:rPr lang="en-GB" sz="2640" b="1" dirty="0">
                <a:latin typeface="Times New Roman" panose="02020603050405020304" pitchFamily="18" charset="0"/>
                <a:cs typeface="Times New Roman" panose="02020603050405020304" pitchFamily="18" charset="0"/>
              </a:rPr>
              <a:t> </a:t>
            </a:r>
            <a:r>
              <a:rPr lang="en-GB" sz="2640" b="1" dirty="0" err="1">
                <a:latin typeface="Times New Roman" panose="02020603050405020304" pitchFamily="18" charset="0"/>
                <a:cs typeface="Times New Roman" panose="02020603050405020304" pitchFamily="18" charset="0"/>
              </a:rPr>
              <a:t>thực</a:t>
            </a:r>
            <a:r>
              <a:rPr lang="en-GB" sz="2640" b="1" dirty="0">
                <a:latin typeface="Times New Roman" panose="02020603050405020304" pitchFamily="18" charset="0"/>
                <a:cs typeface="Times New Roman" panose="02020603050405020304" pitchFamily="18" charset="0"/>
              </a:rPr>
              <a:t> </a:t>
            </a:r>
            <a:r>
              <a:rPr lang="en-GB" sz="2640" b="1" dirty="0" err="1">
                <a:latin typeface="Times New Roman" panose="02020603050405020304" pitchFamily="18" charset="0"/>
                <a:cs typeface="Times New Roman" panose="02020603050405020304" pitchFamily="18" charset="0"/>
              </a:rPr>
              <a:t>hiện</a:t>
            </a:r>
            <a:r>
              <a:rPr lang="en-GB" sz="2640" b="1" dirty="0">
                <a:latin typeface="Times New Roman" panose="02020603050405020304" pitchFamily="18" charset="0"/>
                <a:cs typeface="Times New Roman" panose="02020603050405020304" pitchFamily="18" charset="0"/>
              </a:rPr>
              <a:t>: </a:t>
            </a:r>
            <a:r>
              <a:rPr lang="en-GB" sz="2640" dirty="0" err="1">
                <a:latin typeface="Times New Roman" panose="02020603050405020304" pitchFamily="18" charset="0"/>
                <a:cs typeface="Times New Roman" panose="02020603050405020304" pitchFamily="18" charset="0"/>
              </a:rPr>
              <a:t>Nhóm</a:t>
            </a:r>
            <a:r>
              <a:rPr lang="en-GB" sz="2640" dirty="0">
                <a:latin typeface="Times New Roman" panose="02020603050405020304" pitchFamily="18" charset="0"/>
                <a:cs typeface="Times New Roman" panose="02020603050405020304" pitchFamily="18" charset="0"/>
              </a:rPr>
              <a:t> </a:t>
            </a:r>
            <a:r>
              <a:rPr lang="en-GB" sz="2640" dirty="0" smtClean="0">
                <a:latin typeface="Times New Roman" panose="02020603050405020304" pitchFamily="18" charset="0"/>
                <a:cs typeface="Times New Roman" panose="02020603050405020304" pitchFamily="18" charset="0"/>
              </a:rPr>
              <a:t>17</a:t>
            </a:r>
            <a:endParaRPr lang="en-GB" sz="2640" dirty="0">
              <a:latin typeface="Times New Roman" panose="02020603050405020304" pitchFamily="18" charset="0"/>
              <a:cs typeface="Times New Roman" panose="02020603050405020304" pitchFamily="18" charset="0"/>
            </a:endParaRPr>
          </a:p>
          <a:p>
            <a:pPr>
              <a:lnSpc>
                <a:spcPct val="150000"/>
              </a:lnSpc>
            </a:pPr>
            <a:r>
              <a:rPr lang="en-GB" sz="2640" b="1" dirty="0">
                <a:latin typeface="Times New Roman" panose="02020603050405020304" pitchFamily="18" charset="0"/>
                <a:cs typeface="Times New Roman" panose="02020603050405020304" pitchFamily="18" charset="0"/>
              </a:rPr>
              <a:t>GVHD:  </a:t>
            </a:r>
            <a:r>
              <a:rPr lang="en-GB" sz="2640" dirty="0" err="1" smtClean="0">
                <a:latin typeface="Times New Roman" panose="02020603050405020304" pitchFamily="18" charset="0"/>
                <a:cs typeface="Times New Roman" panose="02020603050405020304" pitchFamily="18" charset="0"/>
              </a:rPr>
              <a:t>Thầy</a:t>
            </a:r>
            <a:r>
              <a:rPr lang="en-GB" sz="2640" dirty="0" smtClean="0">
                <a:latin typeface="Times New Roman" panose="02020603050405020304" pitchFamily="18" charset="0"/>
                <a:cs typeface="Times New Roman" panose="02020603050405020304" pitchFamily="18" charset="0"/>
              </a:rPr>
              <a:t> </a:t>
            </a:r>
            <a:r>
              <a:rPr lang="en-GB" sz="2640" dirty="0" err="1" smtClean="0">
                <a:latin typeface="Times New Roman" panose="02020603050405020304" pitchFamily="18" charset="0"/>
                <a:cs typeface="Times New Roman" panose="02020603050405020304" pitchFamily="18" charset="0"/>
              </a:rPr>
              <a:t>Trần</a:t>
            </a:r>
            <a:r>
              <a:rPr lang="en-GB" sz="2640" dirty="0" smtClean="0">
                <a:latin typeface="Times New Roman" panose="02020603050405020304" pitchFamily="18" charset="0"/>
                <a:cs typeface="Times New Roman" panose="02020603050405020304" pitchFamily="18" charset="0"/>
              </a:rPr>
              <a:t> </a:t>
            </a:r>
            <a:r>
              <a:rPr lang="en-GB" sz="2640" dirty="0" err="1" smtClean="0">
                <a:latin typeface="Times New Roman" panose="02020603050405020304" pitchFamily="18" charset="0"/>
                <a:cs typeface="Times New Roman" panose="02020603050405020304" pitchFamily="18" charset="0"/>
              </a:rPr>
              <a:t>Hữu</a:t>
            </a:r>
            <a:r>
              <a:rPr lang="en-GB" sz="2640" dirty="0" smtClean="0">
                <a:latin typeface="Times New Roman" panose="02020603050405020304" pitchFamily="18" charset="0"/>
                <a:cs typeface="Times New Roman" panose="02020603050405020304" pitchFamily="18" charset="0"/>
              </a:rPr>
              <a:t> Minh </a:t>
            </a:r>
            <a:r>
              <a:rPr lang="en-GB" sz="2640" dirty="0" err="1" smtClean="0">
                <a:latin typeface="Times New Roman" panose="02020603050405020304" pitchFamily="18" charset="0"/>
                <a:cs typeface="Times New Roman" panose="02020603050405020304" pitchFamily="18" charset="0"/>
              </a:rPr>
              <a:t>Đăng</a:t>
            </a:r>
            <a:endParaRPr lang="en-GB" sz="2640" dirty="0">
              <a:latin typeface="Times New Roman" panose="02020603050405020304" pitchFamily="18" charset="0"/>
              <a:cs typeface="Times New Roman" panose="02020603050405020304" pitchFamily="18" charset="0"/>
            </a:endParaRPr>
          </a:p>
        </p:txBody>
      </p:sp>
      <p:sp>
        <p:nvSpPr>
          <p:cNvPr id="30" name="Right Triangle 29">
            <a:extLst>
              <a:ext uri="{FF2B5EF4-FFF2-40B4-BE49-F238E27FC236}">
                <a16:creationId xmlns:a16="http://schemas.microsoft.com/office/drawing/2014/main" id="{9B566C21-16FB-4BFE-AED5-8F5CFF5DA1E4}"/>
              </a:ext>
            </a:extLst>
          </p:cNvPr>
          <p:cNvSpPr/>
          <p:nvPr/>
        </p:nvSpPr>
        <p:spPr>
          <a:xfrm rot="10800000">
            <a:off x="13361317" y="-1"/>
            <a:ext cx="1269082" cy="2440218"/>
          </a:xfrm>
          <a:prstGeom prst="rtTriangle">
            <a:avLst/>
          </a:prstGeom>
          <a:solidFill>
            <a:schemeClr val="tx1">
              <a:lumMod val="85000"/>
              <a:lumOff val="1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60"/>
          </a:p>
        </p:txBody>
      </p:sp>
      <p:grpSp>
        <p:nvGrpSpPr>
          <p:cNvPr id="32" name="Graphic 14">
            <a:extLst>
              <a:ext uri="{FF2B5EF4-FFF2-40B4-BE49-F238E27FC236}">
                <a16:creationId xmlns:a16="http://schemas.microsoft.com/office/drawing/2014/main" id="{2FD29782-0850-400A-9288-8D4DF91E2E97}"/>
              </a:ext>
            </a:extLst>
          </p:cNvPr>
          <p:cNvGrpSpPr/>
          <p:nvPr/>
        </p:nvGrpSpPr>
        <p:grpSpPr>
          <a:xfrm>
            <a:off x="1346348" y="3784982"/>
            <a:ext cx="5124790" cy="4364231"/>
            <a:chOff x="2444748" y="555045"/>
            <a:chExt cx="7282048" cy="5727454"/>
          </a:xfrm>
        </p:grpSpPr>
        <p:sp>
          <p:nvSpPr>
            <p:cNvPr id="33" name="Freeform: Shape 32">
              <a:extLst>
                <a:ext uri="{FF2B5EF4-FFF2-40B4-BE49-F238E27FC236}">
                  <a16:creationId xmlns:a16="http://schemas.microsoft.com/office/drawing/2014/main" id="{018750AA-BE6B-4FF6-8B90-3C917FB2C4F4}"/>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2160"/>
            </a:p>
          </p:txBody>
        </p:sp>
        <p:sp>
          <p:nvSpPr>
            <p:cNvPr id="34" name="Freeform: Shape 33">
              <a:extLst>
                <a:ext uri="{FF2B5EF4-FFF2-40B4-BE49-F238E27FC236}">
                  <a16:creationId xmlns:a16="http://schemas.microsoft.com/office/drawing/2014/main" id="{D1EAF1DF-D90E-4D0C-B686-0824CF3B1275}"/>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2160" dirty="0"/>
            </a:p>
          </p:txBody>
        </p:sp>
        <p:sp>
          <p:nvSpPr>
            <p:cNvPr id="35" name="Freeform: Shape 34">
              <a:extLst>
                <a:ext uri="{FF2B5EF4-FFF2-40B4-BE49-F238E27FC236}">
                  <a16:creationId xmlns:a16="http://schemas.microsoft.com/office/drawing/2014/main" id="{DD471931-AB70-48AB-9B8F-4A0ED6D57C96}"/>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2160"/>
            </a:p>
          </p:txBody>
        </p:sp>
        <p:sp>
          <p:nvSpPr>
            <p:cNvPr id="36" name="Freeform: Shape 35">
              <a:extLst>
                <a:ext uri="{FF2B5EF4-FFF2-40B4-BE49-F238E27FC236}">
                  <a16:creationId xmlns:a16="http://schemas.microsoft.com/office/drawing/2014/main" id="{60528D1D-6DAA-4D06-9D6E-9151AA8372C6}"/>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2160" dirty="0"/>
            </a:p>
          </p:txBody>
        </p:sp>
        <p:sp>
          <p:nvSpPr>
            <p:cNvPr id="37" name="Freeform: Shape 36">
              <a:extLst>
                <a:ext uri="{FF2B5EF4-FFF2-40B4-BE49-F238E27FC236}">
                  <a16:creationId xmlns:a16="http://schemas.microsoft.com/office/drawing/2014/main" id="{14B05B2C-AE70-4647-AB60-63C657A4A873}"/>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2160" dirty="0"/>
            </a:p>
          </p:txBody>
        </p:sp>
        <p:sp>
          <p:nvSpPr>
            <p:cNvPr id="38" name="Freeform: Shape 37">
              <a:extLst>
                <a:ext uri="{FF2B5EF4-FFF2-40B4-BE49-F238E27FC236}">
                  <a16:creationId xmlns:a16="http://schemas.microsoft.com/office/drawing/2014/main" id="{A541F209-DD56-43F4-8786-520A0D1FF51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2160"/>
            </a:p>
          </p:txBody>
        </p:sp>
        <p:sp>
          <p:nvSpPr>
            <p:cNvPr id="39" name="Freeform: Shape 38">
              <a:extLst>
                <a:ext uri="{FF2B5EF4-FFF2-40B4-BE49-F238E27FC236}">
                  <a16:creationId xmlns:a16="http://schemas.microsoft.com/office/drawing/2014/main" id="{70B1E3E6-0400-4B7C-8111-4BCF4DD64FCF}"/>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2160"/>
            </a:p>
          </p:txBody>
        </p:sp>
        <p:sp>
          <p:nvSpPr>
            <p:cNvPr id="40" name="Freeform: Shape 39">
              <a:extLst>
                <a:ext uri="{FF2B5EF4-FFF2-40B4-BE49-F238E27FC236}">
                  <a16:creationId xmlns:a16="http://schemas.microsoft.com/office/drawing/2014/main" id="{5BDED818-D50A-4781-85DE-85E9AFF1C52B}"/>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2160" dirty="0"/>
            </a:p>
          </p:txBody>
        </p:sp>
      </p:grpSp>
      <p:sp>
        <p:nvSpPr>
          <p:cNvPr id="22" name="TextBox 21">
            <a:extLst>
              <a:ext uri="{FF2B5EF4-FFF2-40B4-BE49-F238E27FC236}">
                <a16:creationId xmlns:a16="http://schemas.microsoft.com/office/drawing/2014/main" id="{AD0765DC-9229-47ED-B756-5C048442CDC4}"/>
              </a:ext>
            </a:extLst>
          </p:cNvPr>
          <p:cNvSpPr txBox="1"/>
          <p:nvPr/>
        </p:nvSpPr>
        <p:spPr>
          <a:xfrm>
            <a:off x="1495225" y="1507491"/>
            <a:ext cx="12487258" cy="861774"/>
          </a:xfrm>
          <a:prstGeom prst="rect">
            <a:avLst/>
          </a:prstGeom>
          <a:noFill/>
        </p:spPr>
        <p:txBody>
          <a:bodyPr wrap="square" rtlCol="0">
            <a:spAutoFit/>
          </a:bodyPr>
          <a:lstStyle/>
          <a:p>
            <a:pPr algn="ctr"/>
            <a:r>
              <a:rPr lang="en-US" sz="5000" b="1" dirty="0" smtClean="0">
                <a:solidFill>
                  <a:srgbClr val="333435"/>
                </a:solidFill>
                <a:latin typeface="Open Sans"/>
              </a:rPr>
              <a:t>Perl </a:t>
            </a:r>
            <a:r>
              <a:rPr lang="en-US" sz="5000" b="1" dirty="0">
                <a:solidFill>
                  <a:srgbClr val="333435"/>
                </a:solidFill>
                <a:latin typeface="Open Sans"/>
              </a:rPr>
              <a:t>&amp; Python</a:t>
            </a:r>
            <a:endParaRPr lang="en-GB" sz="5000" b="1" dirty="0">
              <a:latin typeface="Times New Roman" panose="02020603050405020304" pitchFamily="18" charset="0"/>
              <a:cs typeface="Times New Roman" panose="02020603050405020304" pitchFamily="18" charset="0"/>
            </a:endParaRPr>
          </a:p>
        </p:txBody>
      </p:sp>
      <p:pic>
        <p:nvPicPr>
          <p:cNvPr id="21" name="Picture 20"/>
          <p:cNvPicPr/>
          <p:nvPr/>
        </p:nvPicPr>
        <p:blipFill>
          <a:blip r:embed="rId2" cstate="email">
            <a:extLst>
              <a:ext uri="{28A0092B-C50C-407E-A947-70E740481C1C}">
                <a14:useLocalDpi xmlns:a14="http://schemas.microsoft.com/office/drawing/2010/main"/>
              </a:ext>
            </a:extLst>
          </a:blip>
          <a:srcRect/>
          <a:stretch>
            <a:fillRect/>
          </a:stretch>
        </p:blipFill>
        <p:spPr bwMode="auto">
          <a:xfrm>
            <a:off x="175441" y="83317"/>
            <a:ext cx="2998064" cy="920412"/>
          </a:xfrm>
          <a:prstGeom prst="rect">
            <a:avLst/>
          </a:prstGeom>
          <a:noFill/>
          <a:ln>
            <a:no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9002" y="4040891"/>
            <a:ext cx="4664250" cy="2836269"/>
          </a:xfrm>
          <a:prstGeom prst="rect">
            <a:avLst/>
          </a:prstGeom>
        </p:spPr>
      </p:pic>
    </p:spTree>
    <p:extLst>
      <p:ext uri="{BB962C8B-B14F-4D97-AF65-F5344CB8AC3E}">
        <p14:creationId xmlns:p14="http://schemas.microsoft.com/office/powerpoint/2010/main" val="823607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14832"/>
            <a:ext cx="6237684"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Hàm trong Perl</a:t>
            </a:r>
            <a:endParaRPr lang="en-US" sz="4900" dirty="0"/>
          </a:p>
        </p:txBody>
      </p:sp>
      <p:sp>
        <p:nvSpPr>
          <p:cNvPr id="3" name="Shape 1"/>
          <p:cNvSpPr/>
          <p:nvPr/>
        </p:nvSpPr>
        <p:spPr>
          <a:xfrm>
            <a:off x="793790" y="3003233"/>
            <a:ext cx="510302" cy="510302"/>
          </a:xfrm>
          <a:prstGeom prst="roundRect">
            <a:avLst>
              <a:gd name="adj" fmla="val 18669"/>
            </a:avLst>
          </a:prstGeom>
          <a:solidFill>
            <a:srgbClr val="E0D7F4"/>
          </a:solidFill>
          <a:ln w="7620">
            <a:solidFill>
              <a:srgbClr val="C6BDDA"/>
            </a:solidFill>
            <a:prstDash val="solid"/>
          </a:ln>
        </p:spPr>
      </p:sp>
      <p:sp>
        <p:nvSpPr>
          <p:cNvPr id="4" name="Text 2"/>
          <p:cNvSpPr/>
          <p:nvPr/>
        </p:nvSpPr>
        <p:spPr>
          <a:xfrm>
            <a:off x="972503" y="3071217"/>
            <a:ext cx="152757"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1</a:t>
            </a:r>
            <a:endParaRPr lang="en-US" sz="2900" dirty="0"/>
          </a:p>
        </p:txBody>
      </p:sp>
      <p:sp>
        <p:nvSpPr>
          <p:cNvPr id="5" name="Text 3"/>
          <p:cNvSpPr/>
          <p:nvPr/>
        </p:nvSpPr>
        <p:spPr>
          <a:xfrm>
            <a:off x="1530906" y="3003233"/>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Định nghĩa Hàm</a:t>
            </a:r>
            <a:endParaRPr lang="en-US" sz="2450" dirty="0"/>
          </a:p>
        </p:txBody>
      </p:sp>
      <p:sp>
        <p:nvSpPr>
          <p:cNvPr id="6" name="Text 4"/>
          <p:cNvSpPr/>
          <p:nvPr/>
        </p:nvSpPr>
        <p:spPr>
          <a:xfrm>
            <a:off x="1530906" y="3529251"/>
            <a:ext cx="3459242"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Hàm là một khối lệnh có tên riêng, giúp bạn nhóm các câu lệnh để thực hiện một tác vụ cụ thể.</a:t>
            </a:r>
            <a:endParaRPr lang="en-US" sz="1750" dirty="0"/>
          </a:p>
        </p:txBody>
      </p:sp>
      <p:sp>
        <p:nvSpPr>
          <p:cNvPr id="7" name="Shape 5"/>
          <p:cNvSpPr/>
          <p:nvPr/>
        </p:nvSpPr>
        <p:spPr>
          <a:xfrm>
            <a:off x="5216962" y="3003233"/>
            <a:ext cx="510302" cy="510302"/>
          </a:xfrm>
          <a:prstGeom prst="roundRect">
            <a:avLst>
              <a:gd name="adj" fmla="val 18669"/>
            </a:avLst>
          </a:prstGeom>
          <a:solidFill>
            <a:srgbClr val="E0D7F4"/>
          </a:solidFill>
          <a:ln w="7620">
            <a:solidFill>
              <a:srgbClr val="C6BDDA"/>
            </a:solidFill>
            <a:prstDash val="solid"/>
          </a:ln>
        </p:spPr>
      </p:sp>
      <p:sp>
        <p:nvSpPr>
          <p:cNvPr id="8" name="Text 6"/>
          <p:cNvSpPr/>
          <p:nvPr/>
        </p:nvSpPr>
        <p:spPr>
          <a:xfrm>
            <a:off x="5369719" y="3071217"/>
            <a:ext cx="204787"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2</a:t>
            </a:r>
            <a:endParaRPr lang="en-US" sz="2900" dirty="0"/>
          </a:p>
        </p:txBody>
      </p:sp>
      <p:sp>
        <p:nvSpPr>
          <p:cNvPr id="9" name="Text 7"/>
          <p:cNvSpPr/>
          <p:nvPr/>
        </p:nvSpPr>
        <p:spPr>
          <a:xfrm>
            <a:off x="5954078" y="3003233"/>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Gọi Hàm</a:t>
            </a:r>
            <a:endParaRPr lang="en-US" sz="2450" dirty="0"/>
          </a:p>
        </p:txBody>
      </p:sp>
      <p:sp>
        <p:nvSpPr>
          <p:cNvPr id="10" name="Text 8"/>
          <p:cNvSpPr/>
          <p:nvPr/>
        </p:nvSpPr>
        <p:spPr>
          <a:xfrm>
            <a:off x="5954078" y="3529251"/>
            <a:ext cx="3459242"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Bạn có thể gọi một hàm bất cứ lúc nào trong chương trình của mình bằng cách sử dụng tên của nó.</a:t>
            </a:r>
            <a:endParaRPr lang="en-US" sz="1750" dirty="0"/>
          </a:p>
        </p:txBody>
      </p:sp>
      <p:sp>
        <p:nvSpPr>
          <p:cNvPr id="11" name="Shape 9"/>
          <p:cNvSpPr/>
          <p:nvPr/>
        </p:nvSpPr>
        <p:spPr>
          <a:xfrm>
            <a:off x="9640133" y="3003233"/>
            <a:ext cx="510302" cy="510302"/>
          </a:xfrm>
          <a:prstGeom prst="roundRect">
            <a:avLst>
              <a:gd name="adj" fmla="val 18669"/>
            </a:avLst>
          </a:prstGeom>
          <a:solidFill>
            <a:srgbClr val="E0D7F4"/>
          </a:solidFill>
          <a:ln w="7620">
            <a:solidFill>
              <a:srgbClr val="C6BDDA"/>
            </a:solidFill>
            <a:prstDash val="solid"/>
          </a:ln>
        </p:spPr>
      </p:sp>
      <p:sp>
        <p:nvSpPr>
          <p:cNvPr id="12" name="Text 10"/>
          <p:cNvSpPr/>
          <p:nvPr/>
        </p:nvSpPr>
        <p:spPr>
          <a:xfrm>
            <a:off x="9793010" y="3071217"/>
            <a:ext cx="204430"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3</a:t>
            </a:r>
            <a:endParaRPr lang="en-US" sz="2900" dirty="0"/>
          </a:p>
        </p:txBody>
      </p:sp>
      <p:sp>
        <p:nvSpPr>
          <p:cNvPr id="13" name="Text 11"/>
          <p:cNvSpPr/>
          <p:nvPr/>
        </p:nvSpPr>
        <p:spPr>
          <a:xfrm>
            <a:off x="10377249" y="3003233"/>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Giá Trị Trả Về</a:t>
            </a:r>
            <a:endParaRPr lang="en-US" sz="2450" dirty="0"/>
          </a:p>
        </p:txBody>
      </p:sp>
      <p:sp>
        <p:nvSpPr>
          <p:cNvPr id="14" name="Text 12"/>
          <p:cNvSpPr/>
          <p:nvPr/>
        </p:nvSpPr>
        <p:spPr>
          <a:xfrm>
            <a:off x="10377249" y="3529251"/>
            <a:ext cx="3459242"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Hàm có thể trả về một giá trị để sử dụng ở những nơi khác trong chương trình.</a:t>
            </a:r>
            <a:endParaRPr lang="en-US" sz="1750" dirty="0"/>
          </a:p>
        </p:txBody>
      </p:sp>
      <p:sp>
        <p:nvSpPr>
          <p:cNvPr id="15" name="Shape 13"/>
          <p:cNvSpPr/>
          <p:nvPr/>
        </p:nvSpPr>
        <p:spPr>
          <a:xfrm>
            <a:off x="793790" y="5462826"/>
            <a:ext cx="510302" cy="510302"/>
          </a:xfrm>
          <a:prstGeom prst="roundRect">
            <a:avLst>
              <a:gd name="adj" fmla="val 18669"/>
            </a:avLst>
          </a:prstGeom>
          <a:solidFill>
            <a:srgbClr val="E0D7F4"/>
          </a:solidFill>
          <a:ln w="7620">
            <a:solidFill>
              <a:srgbClr val="C6BDDA"/>
            </a:solidFill>
            <a:prstDash val="solid"/>
          </a:ln>
        </p:spPr>
      </p:sp>
      <p:sp>
        <p:nvSpPr>
          <p:cNvPr id="16" name="Text 14"/>
          <p:cNvSpPr/>
          <p:nvPr/>
        </p:nvSpPr>
        <p:spPr>
          <a:xfrm>
            <a:off x="951786" y="5530810"/>
            <a:ext cx="194310"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4</a:t>
            </a:r>
            <a:endParaRPr lang="en-US" sz="2900" dirty="0"/>
          </a:p>
        </p:txBody>
      </p:sp>
      <p:sp>
        <p:nvSpPr>
          <p:cNvPr id="17" name="Text 15"/>
          <p:cNvSpPr/>
          <p:nvPr/>
        </p:nvSpPr>
        <p:spPr>
          <a:xfrm>
            <a:off x="1530906" y="5462826"/>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Đối Số</a:t>
            </a:r>
            <a:endParaRPr lang="en-US" sz="2450" dirty="0"/>
          </a:p>
        </p:txBody>
      </p:sp>
      <p:sp>
        <p:nvSpPr>
          <p:cNvPr id="18" name="Text 16"/>
          <p:cNvSpPr/>
          <p:nvPr/>
        </p:nvSpPr>
        <p:spPr>
          <a:xfrm>
            <a:off x="1530906" y="5988844"/>
            <a:ext cx="5670947"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Bạn có thể truyền thông tin vào hàm dưới dạng đối số để hàm sử dụng.</a:t>
            </a:r>
            <a:endParaRPr lang="en-US" sz="1750" dirty="0"/>
          </a:p>
        </p:txBody>
      </p:sp>
      <p:sp>
        <p:nvSpPr>
          <p:cNvPr id="19" name="Shape 17"/>
          <p:cNvSpPr/>
          <p:nvPr/>
        </p:nvSpPr>
        <p:spPr>
          <a:xfrm>
            <a:off x="7428667" y="5462826"/>
            <a:ext cx="510302" cy="510302"/>
          </a:xfrm>
          <a:prstGeom prst="roundRect">
            <a:avLst>
              <a:gd name="adj" fmla="val 18669"/>
            </a:avLst>
          </a:prstGeom>
          <a:solidFill>
            <a:srgbClr val="E0D7F4"/>
          </a:solidFill>
          <a:ln w="7620">
            <a:solidFill>
              <a:srgbClr val="C6BDDA"/>
            </a:solidFill>
            <a:prstDash val="solid"/>
          </a:ln>
        </p:spPr>
      </p:sp>
      <p:sp>
        <p:nvSpPr>
          <p:cNvPr id="20" name="Text 18"/>
          <p:cNvSpPr/>
          <p:nvPr/>
        </p:nvSpPr>
        <p:spPr>
          <a:xfrm>
            <a:off x="7581186" y="5530810"/>
            <a:ext cx="205145"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5</a:t>
            </a:r>
            <a:endParaRPr lang="en-US" sz="2900" dirty="0"/>
          </a:p>
        </p:txBody>
      </p:sp>
      <p:sp>
        <p:nvSpPr>
          <p:cNvPr id="21" name="Text 19"/>
          <p:cNvSpPr/>
          <p:nvPr/>
        </p:nvSpPr>
        <p:spPr>
          <a:xfrm>
            <a:off x="8165783" y="5462826"/>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Biến Cục Bộ</a:t>
            </a:r>
            <a:endParaRPr lang="en-US" sz="2450" dirty="0"/>
          </a:p>
        </p:txBody>
      </p:sp>
      <p:sp>
        <p:nvSpPr>
          <p:cNvPr id="22" name="Text 20"/>
          <p:cNvSpPr/>
          <p:nvPr/>
        </p:nvSpPr>
        <p:spPr>
          <a:xfrm>
            <a:off x="8165783" y="5988844"/>
            <a:ext cx="5670947"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Các biến được khai báo bên trong hàm chỉ tồn tại và có thể truy cập trong phạm vi của hàm đó.</a:t>
            </a:r>
            <a:endParaRPr lang="en-US" sz="1750" dirty="0"/>
          </a:p>
        </p:txBody>
      </p:sp>
    </p:spTree>
    <p:extLst>
      <p:ext uri="{BB962C8B-B14F-4D97-AF65-F5344CB8AC3E}">
        <p14:creationId xmlns:p14="http://schemas.microsoft.com/office/powerpoint/2010/main" val="3445142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4748" y="1642348"/>
            <a:ext cx="4944904" cy="4944904"/>
          </a:xfrm>
          <a:prstGeom prst="rect">
            <a:avLst/>
          </a:prstGeom>
        </p:spPr>
      </p:pic>
      <p:sp>
        <p:nvSpPr>
          <p:cNvPr id="4" name="Text 0"/>
          <p:cNvSpPr/>
          <p:nvPr/>
        </p:nvSpPr>
        <p:spPr>
          <a:xfrm>
            <a:off x="758309" y="2137172"/>
            <a:ext cx="7627382" cy="1967151"/>
          </a:xfrm>
          <a:prstGeom prst="rect">
            <a:avLst/>
          </a:prstGeom>
          <a:noFill/>
          <a:ln/>
        </p:spPr>
        <p:txBody>
          <a:bodyPr wrap="square" lIns="0" tIns="0" rIns="0" bIns="0" rtlCol="0" anchor="t"/>
          <a:lstStyle/>
          <a:p>
            <a:pPr marL="0" indent="0">
              <a:lnSpc>
                <a:spcPts val="7700"/>
              </a:lnSpc>
              <a:buNone/>
            </a:pPr>
            <a:r>
              <a:rPr lang="en-US" sz="6150" dirty="0">
                <a:solidFill>
                  <a:srgbClr val="1F1E1E"/>
                </a:solidFill>
                <a:latin typeface="Alexandria Semi Bold" pitchFamily="34" charset="0"/>
                <a:ea typeface="Alexandria Semi Bold" pitchFamily="34" charset="-122"/>
                <a:cs typeface="Alexandria Semi Bold" pitchFamily="34" charset="-120"/>
              </a:rPr>
              <a:t>Hàm Tiện Ích trong Perl</a:t>
            </a:r>
            <a:endParaRPr lang="en-US" sz="6150" dirty="0"/>
          </a:p>
        </p:txBody>
      </p:sp>
      <p:sp>
        <p:nvSpPr>
          <p:cNvPr id="5" name="Text 1"/>
          <p:cNvSpPr/>
          <p:nvPr/>
        </p:nvSpPr>
        <p:spPr>
          <a:xfrm>
            <a:off x="758309" y="4429244"/>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Hàm tiện ích là một phần quan trọng trong lập trình Perl. Chúng giúp tổ chức mã nguồn và tái sử dụng code. Bài này sẽ giới thiệu cách xác định, gọi và sử dụng hàm trong Perl.</a:t>
            </a:r>
            <a:endParaRPr lang="en-US" sz="1700" dirty="0"/>
          </a:p>
        </p:txBody>
      </p:sp>
      <p:sp>
        <p:nvSpPr>
          <p:cNvPr id="6" name="Shape 2"/>
          <p:cNvSpPr/>
          <p:nvPr/>
        </p:nvSpPr>
        <p:spPr>
          <a:xfrm>
            <a:off x="758309" y="5729288"/>
            <a:ext cx="346591" cy="346591"/>
          </a:xfrm>
          <a:prstGeom prst="roundRect">
            <a:avLst>
              <a:gd name="adj" fmla="val 26380043"/>
            </a:avLst>
          </a:prstGeom>
          <a:noFill/>
          <a:ln w="7620">
            <a:solidFill>
              <a:srgbClr val="FFFFFF"/>
            </a:solidFill>
            <a:prstDash val="solid"/>
          </a:ln>
        </p:spPr>
      </p:sp>
    </p:spTree>
    <p:extLst>
      <p:ext uri="{BB962C8B-B14F-4D97-AF65-F5344CB8AC3E}">
        <p14:creationId xmlns:p14="http://schemas.microsoft.com/office/powerpoint/2010/main" val="265571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748" y="2299573"/>
            <a:ext cx="4944785" cy="3630335"/>
          </a:xfrm>
          <a:prstGeom prst="rect">
            <a:avLst/>
          </a:prstGeom>
        </p:spPr>
      </p:pic>
      <p:sp>
        <p:nvSpPr>
          <p:cNvPr id="4" name="Text 0"/>
          <p:cNvSpPr/>
          <p:nvPr/>
        </p:nvSpPr>
        <p:spPr>
          <a:xfrm>
            <a:off x="6244709" y="1708071"/>
            <a:ext cx="7627382" cy="1425416"/>
          </a:xfrm>
          <a:prstGeom prst="rect">
            <a:avLst/>
          </a:prstGeom>
          <a:noFill/>
          <a:ln/>
        </p:spPr>
        <p:txBody>
          <a:bodyPr wrap="squar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Tổng Quan về Hàm trong Perl</a:t>
            </a:r>
            <a:endParaRPr lang="en-US" sz="4450" dirty="0"/>
          </a:p>
        </p:txBody>
      </p:sp>
      <p:sp>
        <p:nvSpPr>
          <p:cNvPr id="5" name="Shape 1"/>
          <p:cNvSpPr/>
          <p:nvPr/>
        </p:nvSpPr>
        <p:spPr>
          <a:xfrm>
            <a:off x="6244709" y="3702129"/>
            <a:ext cx="487442" cy="487442"/>
          </a:xfrm>
          <a:prstGeom prst="roundRect">
            <a:avLst>
              <a:gd name="adj" fmla="val 18669"/>
            </a:avLst>
          </a:prstGeom>
          <a:solidFill>
            <a:srgbClr val="D5DCF6"/>
          </a:solidFill>
          <a:ln w="7620">
            <a:solidFill>
              <a:srgbClr val="BBC2DC"/>
            </a:solidFill>
            <a:prstDash val="solid"/>
          </a:ln>
        </p:spPr>
      </p:sp>
      <p:sp>
        <p:nvSpPr>
          <p:cNvPr id="6" name="Text 2"/>
          <p:cNvSpPr/>
          <p:nvPr/>
        </p:nvSpPr>
        <p:spPr>
          <a:xfrm>
            <a:off x="6421160" y="3774758"/>
            <a:ext cx="13442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7" name="Text 3"/>
          <p:cNvSpPr/>
          <p:nvPr/>
        </p:nvSpPr>
        <p:spPr>
          <a:xfrm>
            <a:off x="6948726" y="3702129"/>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Chức năng</a:t>
            </a:r>
            <a:endParaRPr lang="en-US" sz="2200" dirty="0"/>
          </a:p>
        </p:txBody>
      </p:sp>
      <p:sp>
        <p:nvSpPr>
          <p:cNvPr id="8" name="Text 4"/>
          <p:cNvSpPr/>
          <p:nvPr/>
        </p:nvSpPr>
        <p:spPr>
          <a:xfrm>
            <a:off x="6948726" y="4188262"/>
            <a:ext cx="3001447"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Hàm giúp chia nhỏ chương trình thành các phần có thể quản lý được.</a:t>
            </a:r>
            <a:endParaRPr lang="en-US" sz="1700" dirty="0"/>
          </a:p>
        </p:txBody>
      </p:sp>
      <p:sp>
        <p:nvSpPr>
          <p:cNvPr id="9" name="Shape 5"/>
          <p:cNvSpPr/>
          <p:nvPr/>
        </p:nvSpPr>
        <p:spPr>
          <a:xfrm>
            <a:off x="10166747" y="3702129"/>
            <a:ext cx="487442" cy="487442"/>
          </a:xfrm>
          <a:prstGeom prst="roundRect">
            <a:avLst>
              <a:gd name="adj" fmla="val 18669"/>
            </a:avLst>
          </a:prstGeom>
          <a:solidFill>
            <a:srgbClr val="D5DCF6"/>
          </a:solidFill>
          <a:ln w="7620">
            <a:solidFill>
              <a:srgbClr val="BBC2DC"/>
            </a:solidFill>
            <a:prstDash val="solid"/>
          </a:ln>
        </p:spPr>
      </p:sp>
      <p:sp>
        <p:nvSpPr>
          <p:cNvPr id="10" name="Text 6"/>
          <p:cNvSpPr/>
          <p:nvPr/>
        </p:nvSpPr>
        <p:spPr>
          <a:xfrm>
            <a:off x="10308312" y="3774758"/>
            <a:ext cx="20419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1" name="Text 7"/>
          <p:cNvSpPr/>
          <p:nvPr/>
        </p:nvSpPr>
        <p:spPr>
          <a:xfrm>
            <a:off x="10870763" y="3702129"/>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Tái sử dụng</a:t>
            </a:r>
            <a:endParaRPr lang="en-US" sz="2200" dirty="0"/>
          </a:p>
        </p:txBody>
      </p:sp>
      <p:sp>
        <p:nvSpPr>
          <p:cNvPr id="12" name="Text 8"/>
          <p:cNvSpPr/>
          <p:nvPr/>
        </p:nvSpPr>
        <p:spPr>
          <a:xfrm>
            <a:off x="10870763" y="4188262"/>
            <a:ext cx="3001447" cy="104013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Code được đóng gói trong hàm có thể được sử dụng nhiều lần.</a:t>
            </a:r>
            <a:endParaRPr lang="en-US" sz="1700" dirty="0"/>
          </a:p>
        </p:txBody>
      </p:sp>
      <p:sp>
        <p:nvSpPr>
          <p:cNvPr id="13" name="Shape 9"/>
          <p:cNvSpPr/>
          <p:nvPr/>
        </p:nvSpPr>
        <p:spPr>
          <a:xfrm>
            <a:off x="6244709" y="5688687"/>
            <a:ext cx="487442" cy="487442"/>
          </a:xfrm>
          <a:prstGeom prst="roundRect">
            <a:avLst>
              <a:gd name="adj" fmla="val 18669"/>
            </a:avLst>
          </a:prstGeom>
          <a:solidFill>
            <a:srgbClr val="D5DCF6"/>
          </a:solidFill>
          <a:ln w="7620">
            <a:solidFill>
              <a:srgbClr val="BBC2DC"/>
            </a:solidFill>
            <a:prstDash val="solid"/>
          </a:ln>
        </p:spPr>
      </p:sp>
      <p:sp>
        <p:nvSpPr>
          <p:cNvPr id="14" name="Text 10"/>
          <p:cNvSpPr/>
          <p:nvPr/>
        </p:nvSpPr>
        <p:spPr>
          <a:xfrm>
            <a:off x="6386155" y="5761315"/>
            <a:ext cx="204549"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5" name="Text 11"/>
          <p:cNvSpPr/>
          <p:nvPr/>
        </p:nvSpPr>
        <p:spPr>
          <a:xfrm>
            <a:off x="6948726" y="5688687"/>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Cấu trúc</a:t>
            </a:r>
            <a:endParaRPr lang="en-US" sz="2200" dirty="0"/>
          </a:p>
        </p:txBody>
      </p:sp>
      <p:sp>
        <p:nvSpPr>
          <p:cNvPr id="16" name="Text 12"/>
          <p:cNvSpPr/>
          <p:nvPr/>
        </p:nvSpPr>
        <p:spPr>
          <a:xfrm>
            <a:off x="6948726" y="6174819"/>
            <a:ext cx="6923365"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Hàm Perl được định nghĩa bằng từ khóa 'sub' và một khối lệnh.</a:t>
            </a:r>
            <a:endParaRPr lang="en-US" sz="1700" dirty="0"/>
          </a:p>
        </p:txBody>
      </p:sp>
    </p:spTree>
    <p:extLst>
      <p:ext uri="{BB962C8B-B14F-4D97-AF65-F5344CB8AC3E}">
        <p14:creationId xmlns:p14="http://schemas.microsoft.com/office/powerpoint/2010/main" val="396161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4867" y="2707600"/>
            <a:ext cx="4944666" cy="2814399"/>
          </a:xfrm>
          <a:prstGeom prst="rect">
            <a:avLst/>
          </a:prstGeom>
        </p:spPr>
      </p:pic>
      <p:sp>
        <p:nvSpPr>
          <p:cNvPr id="4" name="Text 0"/>
          <p:cNvSpPr/>
          <p:nvPr/>
        </p:nvSpPr>
        <p:spPr>
          <a:xfrm>
            <a:off x="758309" y="1480423"/>
            <a:ext cx="6718340"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Cú Pháp Xác Định Hàm</a:t>
            </a:r>
            <a:endParaRPr lang="en-US" sz="4450" dirty="0"/>
          </a:p>
        </p:txBody>
      </p:sp>
      <p:sp>
        <p:nvSpPr>
          <p:cNvPr id="5" name="Shape 1"/>
          <p:cNvSpPr/>
          <p:nvPr/>
        </p:nvSpPr>
        <p:spPr>
          <a:xfrm>
            <a:off x="1067991" y="2518053"/>
            <a:ext cx="30480" cy="4231124"/>
          </a:xfrm>
          <a:prstGeom prst="roundRect">
            <a:avLst>
              <a:gd name="adj" fmla="val 298550"/>
            </a:avLst>
          </a:prstGeom>
          <a:solidFill>
            <a:srgbClr val="BBC2DC"/>
          </a:solidFill>
          <a:ln/>
        </p:spPr>
      </p:sp>
      <p:sp>
        <p:nvSpPr>
          <p:cNvPr id="6" name="Shape 2"/>
          <p:cNvSpPr/>
          <p:nvPr/>
        </p:nvSpPr>
        <p:spPr>
          <a:xfrm>
            <a:off x="1296472" y="2990255"/>
            <a:ext cx="758309" cy="30480"/>
          </a:xfrm>
          <a:prstGeom prst="roundRect">
            <a:avLst>
              <a:gd name="adj" fmla="val 298550"/>
            </a:avLst>
          </a:prstGeom>
          <a:solidFill>
            <a:srgbClr val="BBC2DC"/>
          </a:solidFill>
          <a:ln/>
        </p:spPr>
      </p:sp>
      <p:sp>
        <p:nvSpPr>
          <p:cNvPr id="7" name="Shape 3"/>
          <p:cNvSpPr/>
          <p:nvPr/>
        </p:nvSpPr>
        <p:spPr>
          <a:xfrm>
            <a:off x="839510" y="2761774"/>
            <a:ext cx="487442" cy="487442"/>
          </a:xfrm>
          <a:prstGeom prst="roundRect">
            <a:avLst>
              <a:gd name="adj" fmla="val 18669"/>
            </a:avLst>
          </a:prstGeom>
          <a:solidFill>
            <a:srgbClr val="D5DCF6"/>
          </a:solidFill>
          <a:ln w="7620">
            <a:solidFill>
              <a:srgbClr val="BBC2DC"/>
            </a:solidFill>
            <a:prstDash val="solid"/>
          </a:ln>
        </p:spPr>
      </p:sp>
      <p:sp>
        <p:nvSpPr>
          <p:cNvPr id="8" name="Text 4"/>
          <p:cNvSpPr/>
          <p:nvPr/>
        </p:nvSpPr>
        <p:spPr>
          <a:xfrm>
            <a:off x="1015960" y="2834402"/>
            <a:ext cx="13442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9" name="Text 5"/>
          <p:cNvSpPr/>
          <p:nvPr/>
        </p:nvSpPr>
        <p:spPr>
          <a:xfrm>
            <a:off x="2274808" y="273462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Bắt đầu với 'sub'</a:t>
            </a:r>
            <a:endParaRPr lang="en-US" sz="2200" dirty="0"/>
          </a:p>
        </p:txBody>
      </p:sp>
      <p:sp>
        <p:nvSpPr>
          <p:cNvPr id="10" name="Text 6"/>
          <p:cNvSpPr/>
          <p:nvPr/>
        </p:nvSpPr>
        <p:spPr>
          <a:xfrm>
            <a:off x="2274808" y="3220760"/>
            <a:ext cx="6110883"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Sử dụng từ khóa 'sub' để bắt đầu định nghĩa hàm.</a:t>
            </a:r>
            <a:endParaRPr lang="en-US" sz="1700" dirty="0"/>
          </a:p>
        </p:txBody>
      </p:sp>
      <p:sp>
        <p:nvSpPr>
          <p:cNvPr id="11" name="Shape 7"/>
          <p:cNvSpPr/>
          <p:nvPr/>
        </p:nvSpPr>
        <p:spPr>
          <a:xfrm>
            <a:off x="1296472" y="4472821"/>
            <a:ext cx="758309" cy="30480"/>
          </a:xfrm>
          <a:prstGeom prst="roundRect">
            <a:avLst>
              <a:gd name="adj" fmla="val 298550"/>
            </a:avLst>
          </a:prstGeom>
          <a:solidFill>
            <a:srgbClr val="BBC2DC"/>
          </a:solidFill>
          <a:ln/>
        </p:spPr>
      </p:sp>
      <p:sp>
        <p:nvSpPr>
          <p:cNvPr id="12" name="Shape 8"/>
          <p:cNvSpPr/>
          <p:nvPr/>
        </p:nvSpPr>
        <p:spPr>
          <a:xfrm>
            <a:off x="839510" y="4244340"/>
            <a:ext cx="487442" cy="487442"/>
          </a:xfrm>
          <a:prstGeom prst="roundRect">
            <a:avLst>
              <a:gd name="adj" fmla="val 18669"/>
            </a:avLst>
          </a:prstGeom>
          <a:solidFill>
            <a:srgbClr val="D5DCF6"/>
          </a:solidFill>
          <a:ln w="7620">
            <a:solidFill>
              <a:srgbClr val="BBC2DC"/>
            </a:solidFill>
            <a:prstDash val="solid"/>
          </a:ln>
        </p:spPr>
      </p:sp>
      <p:sp>
        <p:nvSpPr>
          <p:cNvPr id="13" name="Text 9"/>
          <p:cNvSpPr/>
          <p:nvPr/>
        </p:nvSpPr>
        <p:spPr>
          <a:xfrm>
            <a:off x="981075" y="4316968"/>
            <a:ext cx="204192"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4" name="Text 10"/>
          <p:cNvSpPr/>
          <p:nvPr/>
        </p:nvSpPr>
        <p:spPr>
          <a:xfrm>
            <a:off x="2274808" y="421719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Đặt tên hàm</a:t>
            </a:r>
            <a:endParaRPr lang="en-US" sz="2200" dirty="0"/>
          </a:p>
        </p:txBody>
      </p:sp>
      <p:sp>
        <p:nvSpPr>
          <p:cNvPr id="15" name="Text 11"/>
          <p:cNvSpPr/>
          <p:nvPr/>
        </p:nvSpPr>
        <p:spPr>
          <a:xfrm>
            <a:off x="2274808" y="4703326"/>
            <a:ext cx="6110883"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Chọn tên hàm phù hợp, không trùng với từ khóa có sẵn.</a:t>
            </a:r>
            <a:endParaRPr lang="en-US" sz="1700" dirty="0"/>
          </a:p>
        </p:txBody>
      </p:sp>
      <p:sp>
        <p:nvSpPr>
          <p:cNvPr id="16" name="Shape 12"/>
          <p:cNvSpPr/>
          <p:nvPr/>
        </p:nvSpPr>
        <p:spPr>
          <a:xfrm>
            <a:off x="1296472" y="5955387"/>
            <a:ext cx="758309" cy="30480"/>
          </a:xfrm>
          <a:prstGeom prst="roundRect">
            <a:avLst>
              <a:gd name="adj" fmla="val 298550"/>
            </a:avLst>
          </a:prstGeom>
          <a:solidFill>
            <a:srgbClr val="BBC2DC"/>
          </a:solidFill>
          <a:ln/>
        </p:spPr>
      </p:sp>
      <p:sp>
        <p:nvSpPr>
          <p:cNvPr id="17" name="Shape 13"/>
          <p:cNvSpPr/>
          <p:nvPr/>
        </p:nvSpPr>
        <p:spPr>
          <a:xfrm>
            <a:off x="839510" y="5726906"/>
            <a:ext cx="487442" cy="487442"/>
          </a:xfrm>
          <a:prstGeom prst="roundRect">
            <a:avLst>
              <a:gd name="adj" fmla="val 18669"/>
            </a:avLst>
          </a:prstGeom>
          <a:solidFill>
            <a:srgbClr val="D5DCF6"/>
          </a:solidFill>
          <a:ln w="7620">
            <a:solidFill>
              <a:srgbClr val="BBC2DC"/>
            </a:solidFill>
            <a:prstDash val="solid"/>
          </a:ln>
        </p:spPr>
      </p:sp>
      <p:sp>
        <p:nvSpPr>
          <p:cNvPr id="18" name="Text 14"/>
          <p:cNvSpPr/>
          <p:nvPr/>
        </p:nvSpPr>
        <p:spPr>
          <a:xfrm>
            <a:off x="980956" y="5799534"/>
            <a:ext cx="204549" cy="342067"/>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9" name="Text 15"/>
          <p:cNvSpPr/>
          <p:nvPr/>
        </p:nvSpPr>
        <p:spPr>
          <a:xfrm>
            <a:off x="2274808" y="569976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Khối lệnh</a:t>
            </a:r>
            <a:endParaRPr lang="en-US" sz="2200" dirty="0"/>
          </a:p>
        </p:txBody>
      </p:sp>
      <p:sp>
        <p:nvSpPr>
          <p:cNvPr id="20" name="Text 16"/>
          <p:cNvSpPr/>
          <p:nvPr/>
        </p:nvSpPr>
        <p:spPr>
          <a:xfrm>
            <a:off x="2274808" y="6185892"/>
            <a:ext cx="6110883" cy="346710"/>
          </a:xfrm>
          <a:prstGeom prst="rect">
            <a:avLst/>
          </a:prstGeom>
          <a:noFill/>
          <a:ln/>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Viết các câu lệnh của hàm trong cặp dấu ngoặc nhọn {}.</a:t>
            </a:r>
            <a:endParaRPr lang="en-US" sz="1700" dirty="0"/>
          </a:p>
        </p:txBody>
      </p:sp>
    </p:spTree>
    <p:extLst>
      <p:ext uri="{BB962C8B-B14F-4D97-AF65-F5344CB8AC3E}">
        <p14:creationId xmlns:p14="http://schemas.microsoft.com/office/powerpoint/2010/main" val="903842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4748" y="2260402"/>
            <a:ext cx="4944904" cy="3708678"/>
          </a:xfrm>
          <a:prstGeom prst="rect">
            <a:avLst/>
          </a:prstGeom>
        </p:spPr>
      </p:pic>
      <p:sp>
        <p:nvSpPr>
          <p:cNvPr id="4" name="Text 0"/>
          <p:cNvSpPr/>
          <p:nvPr/>
        </p:nvSpPr>
        <p:spPr>
          <a:xfrm>
            <a:off x="758309" y="2033111"/>
            <a:ext cx="6711553"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Ví Dụ về Hàm Đơn Giản</a:t>
            </a:r>
            <a:endParaRPr lang="en-US" sz="4450" dirty="0"/>
          </a:p>
        </p:txBody>
      </p:sp>
      <p:sp>
        <p:nvSpPr>
          <p:cNvPr id="5" name="Shape 1"/>
          <p:cNvSpPr/>
          <p:nvPr/>
        </p:nvSpPr>
        <p:spPr>
          <a:xfrm>
            <a:off x="758309" y="3070741"/>
            <a:ext cx="3705463" cy="1627942"/>
          </a:xfrm>
          <a:prstGeom prst="roundRect">
            <a:avLst>
              <a:gd name="adj" fmla="val 5590"/>
            </a:avLst>
          </a:prstGeom>
          <a:solidFill>
            <a:srgbClr val="D5DCF6"/>
          </a:solidFill>
          <a:ln w="7620">
            <a:solidFill>
              <a:srgbClr val="BBC2DC"/>
            </a:solidFill>
            <a:prstDash val="solid"/>
          </a:ln>
        </p:spPr>
      </p:sp>
      <p:sp>
        <p:nvSpPr>
          <p:cNvPr id="6" name="Text 2"/>
          <p:cNvSpPr/>
          <p:nvPr/>
        </p:nvSpPr>
        <p:spPr>
          <a:xfrm>
            <a:off x="982504" y="3294936"/>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Hàm in lời chào</a:t>
            </a:r>
            <a:endParaRPr lang="en-US" sz="2200" dirty="0"/>
          </a:p>
        </p:txBody>
      </p:sp>
      <p:sp>
        <p:nvSpPr>
          <p:cNvPr id="7" name="Text 3"/>
          <p:cNvSpPr/>
          <p:nvPr/>
        </p:nvSpPr>
        <p:spPr>
          <a:xfrm>
            <a:off x="982504" y="3781068"/>
            <a:ext cx="3257074"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sub say_hello { print "Xin chao moi nguoi!\n"; }</a:t>
            </a:r>
            <a:endParaRPr lang="en-US" sz="1700" dirty="0"/>
          </a:p>
        </p:txBody>
      </p:sp>
      <p:sp>
        <p:nvSpPr>
          <p:cNvPr id="8" name="Shape 4"/>
          <p:cNvSpPr/>
          <p:nvPr/>
        </p:nvSpPr>
        <p:spPr>
          <a:xfrm>
            <a:off x="4680347" y="3070741"/>
            <a:ext cx="3705463" cy="1627942"/>
          </a:xfrm>
          <a:prstGeom prst="roundRect">
            <a:avLst>
              <a:gd name="adj" fmla="val 5590"/>
            </a:avLst>
          </a:prstGeom>
          <a:solidFill>
            <a:srgbClr val="D5DCF6"/>
          </a:solidFill>
          <a:ln w="7620">
            <a:solidFill>
              <a:srgbClr val="BBC2DC"/>
            </a:solidFill>
            <a:prstDash val="solid"/>
          </a:ln>
        </p:spPr>
      </p:sp>
      <p:sp>
        <p:nvSpPr>
          <p:cNvPr id="9" name="Text 5"/>
          <p:cNvSpPr/>
          <p:nvPr/>
        </p:nvSpPr>
        <p:spPr>
          <a:xfrm>
            <a:off x="4904542" y="3294936"/>
            <a:ext cx="3241715"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Hàm với biến toàn cục</a:t>
            </a:r>
            <a:endParaRPr lang="en-US" sz="2200" dirty="0"/>
          </a:p>
        </p:txBody>
      </p:sp>
      <p:sp>
        <p:nvSpPr>
          <p:cNvPr id="10" name="Text 6"/>
          <p:cNvSpPr/>
          <p:nvPr/>
        </p:nvSpPr>
        <p:spPr>
          <a:xfrm>
            <a:off x="4904542" y="3781068"/>
            <a:ext cx="3257074"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sub say_what { print "Xin chao, $what\n"; }</a:t>
            </a:r>
            <a:endParaRPr lang="en-US" sz="1700" dirty="0"/>
          </a:p>
        </p:txBody>
      </p:sp>
      <p:sp>
        <p:nvSpPr>
          <p:cNvPr id="11" name="Shape 7"/>
          <p:cNvSpPr/>
          <p:nvPr/>
        </p:nvSpPr>
        <p:spPr>
          <a:xfrm>
            <a:off x="758309" y="4915257"/>
            <a:ext cx="7627382" cy="1281232"/>
          </a:xfrm>
          <a:prstGeom prst="roundRect">
            <a:avLst>
              <a:gd name="adj" fmla="val 7102"/>
            </a:avLst>
          </a:prstGeom>
          <a:solidFill>
            <a:srgbClr val="D5DCF6"/>
          </a:solidFill>
          <a:ln w="7620">
            <a:solidFill>
              <a:srgbClr val="BBC2DC"/>
            </a:solidFill>
            <a:prstDash val="solid"/>
          </a:ln>
        </p:spPr>
      </p:sp>
      <p:sp>
        <p:nvSpPr>
          <p:cNvPr id="12" name="Text 8"/>
          <p:cNvSpPr/>
          <p:nvPr/>
        </p:nvSpPr>
        <p:spPr>
          <a:xfrm>
            <a:off x="982504" y="5139452"/>
            <a:ext cx="2850713" cy="356235"/>
          </a:xfrm>
          <a:prstGeom prst="rect">
            <a:avLst/>
          </a:prstGeom>
          <a:noFill/>
          <a:ln/>
        </p:spPr>
        <p:txBody>
          <a:bodyPr wrap="none" lIns="0" tIns="0" rIns="0" bIns="0" rtlCol="0" anchor="t"/>
          <a:lstStyle/>
          <a:p>
            <a:pPr marL="0" indent="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Lưu ý</a:t>
            </a:r>
            <a:endParaRPr lang="en-US" sz="2200" dirty="0"/>
          </a:p>
        </p:txBody>
      </p:sp>
      <p:sp>
        <p:nvSpPr>
          <p:cNvPr id="13" name="Text 9"/>
          <p:cNvSpPr/>
          <p:nvPr/>
        </p:nvSpPr>
        <p:spPr>
          <a:xfrm>
            <a:off x="982504" y="5625584"/>
            <a:ext cx="7178993"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Biến $what là biến toàn cục, có thể truy cập từ bên ngoài hàm.</a:t>
            </a:r>
            <a:endParaRPr lang="en-US" sz="1700" dirty="0"/>
          </a:p>
        </p:txBody>
      </p:sp>
    </p:spTree>
    <p:extLst>
      <p:ext uri="{BB962C8B-B14F-4D97-AF65-F5344CB8AC3E}">
        <p14:creationId xmlns:p14="http://schemas.microsoft.com/office/powerpoint/2010/main" val="46164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2248" y="1639848"/>
            <a:ext cx="4949904" cy="4949904"/>
          </a:xfrm>
          <a:prstGeom prst="rect">
            <a:avLst/>
          </a:prstGeom>
        </p:spPr>
      </p:pic>
      <p:sp>
        <p:nvSpPr>
          <p:cNvPr id="4" name="Text 0"/>
          <p:cNvSpPr/>
          <p:nvPr/>
        </p:nvSpPr>
        <p:spPr>
          <a:xfrm>
            <a:off x="751284" y="592098"/>
            <a:ext cx="5649278" cy="706160"/>
          </a:xfrm>
          <a:prstGeom prst="rect">
            <a:avLst/>
          </a:prstGeom>
          <a:noFill/>
          <a:ln/>
        </p:spPr>
        <p:txBody>
          <a:bodyPr wrap="none" lIns="0" tIns="0" rIns="0" bIns="0" rtlCol="0" anchor="t"/>
          <a:lstStyle/>
          <a:p>
            <a:pPr marL="0" indent="0">
              <a:lnSpc>
                <a:spcPts val="5550"/>
              </a:lnSpc>
              <a:buNone/>
            </a:pPr>
            <a:r>
              <a:rPr lang="en-US" sz="4400" dirty="0">
                <a:solidFill>
                  <a:srgbClr val="1F1E1E"/>
                </a:solidFill>
                <a:latin typeface="Alexandria Semi Bold" pitchFamily="34" charset="0"/>
                <a:ea typeface="Alexandria Semi Bold" pitchFamily="34" charset="-122"/>
                <a:cs typeface="Alexandria Semi Bold" pitchFamily="34" charset="-120"/>
              </a:rPr>
              <a:t>Đối Số của Hàm</a:t>
            </a:r>
            <a:endParaRPr lang="en-US" sz="4400" dirty="0"/>
          </a:p>
        </p:txBody>
      </p:sp>
      <p:pic>
        <p:nvPicPr>
          <p:cNvPr id="5"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1284" y="1620203"/>
            <a:ext cx="536615" cy="536615"/>
          </a:xfrm>
          <a:prstGeom prst="rect">
            <a:avLst/>
          </a:prstGeom>
        </p:spPr>
      </p:pic>
      <p:sp>
        <p:nvSpPr>
          <p:cNvPr id="6" name="Text 1"/>
          <p:cNvSpPr/>
          <p:nvPr/>
        </p:nvSpPr>
        <p:spPr>
          <a:xfrm>
            <a:off x="751284" y="2371487"/>
            <a:ext cx="2824639" cy="353020"/>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Alexandria Semi Bold" pitchFamily="34" charset="0"/>
                <a:ea typeface="Alexandria Semi Bold" pitchFamily="34" charset="-122"/>
                <a:cs typeface="Alexandria Semi Bold" pitchFamily="34" charset="-120"/>
              </a:rPr>
              <a:t>Mảng @_</a:t>
            </a:r>
            <a:endParaRPr lang="en-US" sz="2200" dirty="0"/>
          </a:p>
        </p:txBody>
      </p:sp>
      <p:sp>
        <p:nvSpPr>
          <p:cNvPr id="7" name="Text 2"/>
          <p:cNvSpPr/>
          <p:nvPr/>
        </p:nvSpPr>
        <p:spPr>
          <a:xfrm>
            <a:off x="751284" y="2853214"/>
            <a:ext cx="7641431" cy="343376"/>
          </a:xfrm>
          <a:prstGeom prst="rect">
            <a:avLst/>
          </a:prstGeom>
          <a:noFill/>
          <a:ln/>
        </p:spPr>
        <p:txBody>
          <a:bodyPr wrap="none" lIns="0" tIns="0" rIns="0" bIns="0" rtlCol="0" anchor="t"/>
          <a:lstStyle/>
          <a:p>
            <a:pPr marL="0" indent="0" algn="l">
              <a:lnSpc>
                <a:spcPts val="2700"/>
              </a:lnSpc>
              <a:buNone/>
            </a:pPr>
            <a:r>
              <a:rPr lang="en-US" sz="1650" dirty="0">
                <a:solidFill>
                  <a:srgbClr val="3B3535"/>
                </a:solidFill>
                <a:latin typeface="Sora Light" pitchFamily="34" charset="0"/>
                <a:ea typeface="Sora Light" pitchFamily="34" charset="-122"/>
                <a:cs typeface="Sora Light" pitchFamily="34" charset="-120"/>
              </a:rPr>
              <a:t>Đối số truyền vào hàm được lưu trong mảng cục bộ @_.</a:t>
            </a:r>
            <a:endParaRPr lang="en-US" sz="1650" dirty="0"/>
          </a:p>
        </p:txBody>
      </p:sp>
      <p:pic>
        <p:nvPicPr>
          <p:cNvPr id="8" name="Image 3"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1284" y="3840599"/>
            <a:ext cx="536615" cy="536615"/>
          </a:xfrm>
          <a:prstGeom prst="rect">
            <a:avLst/>
          </a:prstGeom>
        </p:spPr>
      </p:pic>
      <p:sp>
        <p:nvSpPr>
          <p:cNvPr id="9" name="Text 3"/>
          <p:cNvSpPr/>
          <p:nvPr/>
        </p:nvSpPr>
        <p:spPr>
          <a:xfrm>
            <a:off x="751284" y="4591883"/>
            <a:ext cx="2824639" cy="353020"/>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Alexandria Semi Bold" pitchFamily="34" charset="0"/>
                <a:ea typeface="Alexandria Semi Bold" pitchFamily="34" charset="-122"/>
                <a:cs typeface="Alexandria Semi Bold" pitchFamily="34" charset="-120"/>
              </a:rPr>
              <a:t>Phạm vi cục bộ</a:t>
            </a:r>
            <a:endParaRPr lang="en-US" sz="2200" dirty="0"/>
          </a:p>
        </p:txBody>
      </p:sp>
      <p:sp>
        <p:nvSpPr>
          <p:cNvPr id="10" name="Text 4"/>
          <p:cNvSpPr/>
          <p:nvPr/>
        </p:nvSpPr>
        <p:spPr>
          <a:xfrm>
            <a:off x="751284" y="5073610"/>
            <a:ext cx="7641431" cy="343376"/>
          </a:xfrm>
          <a:prstGeom prst="rect">
            <a:avLst/>
          </a:prstGeom>
          <a:noFill/>
          <a:ln/>
        </p:spPr>
        <p:txBody>
          <a:bodyPr wrap="none" lIns="0" tIns="0" rIns="0" bIns="0" rtlCol="0" anchor="t"/>
          <a:lstStyle/>
          <a:p>
            <a:pPr marL="0" indent="0" algn="l">
              <a:lnSpc>
                <a:spcPts val="2700"/>
              </a:lnSpc>
              <a:buNone/>
            </a:pPr>
            <a:r>
              <a:rPr lang="en-US" sz="1650" dirty="0">
                <a:solidFill>
                  <a:srgbClr val="3B3535"/>
                </a:solidFill>
                <a:latin typeface="Sora Light" pitchFamily="34" charset="0"/>
                <a:ea typeface="Sora Light" pitchFamily="34" charset="-122"/>
                <a:cs typeface="Sora Light" pitchFamily="34" charset="-120"/>
              </a:rPr>
              <a:t>Mảng @_ chỉ tồn tại trong phạm vi của hàm.</a:t>
            </a:r>
            <a:endParaRPr lang="en-US" sz="1650" dirty="0"/>
          </a:p>
        </p:txBody>
      </p:sp>
      <p:pic>
        <p:nvPicPr>
          <p:cNvPr id="11" name="Image 4" descr="preencode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1284" y="6060996"/>
            <a:ext cx="536615" cy="536615"/>
          </a:xfrm>
          <a:prstGeom prst="rect">
            <a:avLst/>
          </a:prstGeom>
        </p:spPr>
      </p:pic>
      <p:sp>
        <p:nvSpPr>
          <p:cNvPr id="12" name="Text 5"/>
          <p:cNvSpPr/>
          <p:nvPr/>
        </p:nvSpPr>
        <p:spPr>
          <a:xfrm>
            <a:off x="751284" y="6812280"/>
            <a:ext cx="2824639" cy="353020"/>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Alexandria Semi Bold" pitchFamily="34" charset="0"/>
                <a:ea typeface="Alexandria Semi Bold" pitchFamily="34" charset="-122"/>
                <a:cs typeface="Alexandria Semi Bold" pitchFamily="34" charset="-120"/>
              </a:rPr>
              <a:t>Truyền đối số</a:t>
            </a:r>
            <a:endParaRPr lang="en-US" sz="2200" dirty="0"/>
          </a:p>
        </p:txBody>
      </p:sp>
      <p:sp>
        <p:nvSpPr>
          <p:cNvPr id="13" name="Text 6"/>
          <p:cNvSpPr/>
          <p:nvPr/>
        </p:nvSpPr>
        <p:spPr>
          <a:xfrm>
            <a:off x="751284" y="7294007"/>
            <a:ext cx="7641431" cy="343376"/>
          </a:xfrm>
          <a:prstGeom prst="rect">
            <a:avLst/>
          </a:prstGeom>
          <a:noFill/>
          <a:ln/>
        </p:spPr>
        <p:txBody>
          <a:bodyPr wrap="none" lIns="0" tIns="0" rIns="0" bIns="0" rtlCol="0" anchor="t"/>
          <a:lstStyle/>
          <a:p>
            <a:pPr marL="0" indent="0" algn="l">
              <a:lnSpc>
                <a:spcPts val="2700"/>
              </a:lnSpc>
              <a:buNone/>
            </a:pPr>
            <a:r>
              <a:rPr lang="en-US" sz="1650" dirty="0">
                <a:solidFill>
                  <a:srgbClr val="3B3535"/>
                </a:solidFill>
                <a:latin typeface="Sora Light" pitchFamily="34" charset="0"/>
                <a:ea typeface="Sora Light" pitchFamily="34" charset="-122"/>
                <a:cs typeface="Sora Light" pitchFamily="34" charset="-120"/>
              </a:rPr>
              <a:t>Có thể truyền đối số từ hàm này sang hàm khác.</a:t>
            </a:r>
            <a:endParaRPr lang="en-US" sz="1650" dirty="0"/>
          </a:p>
        </p:txBody>
      </p:sp>
    </p:spTree>
    <p:extLst>
      <p:ext uri="{BB962C8B-B14F-4D97-AF65-F5344CB8AC3E}">
        <p14:creationId xmlns:p14="http://schemas.microsoft.com/office/powerpoint/2010/main" val="37219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748" y="1642348"/>
            <a:ext cx="4944904" cy="4944904"/>
          </a:xfrm>
          <a:prstGeom prst="rect">
            <a:avLst/>
          </a:prstGeom>
        </p:spPr>
      </p:pic>
      <p:sp>
        <p:nvSpPr>
          <p:cNvPr id="4" name="Text 0"/>
          <p:cNvSpPr/>
          <p:nvPr/>
        </p:nvSpPr>
        <p:spPr>
          <a:xfrm>
            <a:off x="6244709" y="2308979"/>
            <a:ext cx="6746796"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Biến Cục Bộ trong Hàm</a:t>
            </a:r>
            <a:endParaRPr lang="en-US" sz="4450" dirty="0"/>
          </a:p>
        </p:txBody>
      </p:sp>
      <p:sp>
        <p:nvSpPr>
          <p:cNvPr id="5" name="Shape 1"/>
          <p:cNvSpPr/>
          <p:nvPr/>
        </p:nvSpPr>
        <p:spPr>
          <a:xfrm>
            <a:off x="6244709" y="3346609"/>
            <a:ext cx="7627382" cy="2573893"/>
          </a:xfrm>
          <a:prstGeom prst="roundRect">
            <a:avLst>
              <a:gd name="adj" fmla="val 3535"/>
            </a:avLst>
          </a:prstGeom>
          <a:noFill/>
          <a:ln w="7620">
            <a:solidFill>
              <a:srgbClr val="000000">
                <a:alpha val="8000"/>
              </a:srgbClr>
            </a:solidFill>
            <a:prstDash val="solid"/>
          </a:ln>
        </p:spPr>
      </p:sp>
      <p:sp>
        <p:nvSpPr>
          <p:cNvPr id="6" name="Shape 2"/>
          <p:cNvSpPr/>
          <p:nvPr/>
        </p:nvSpPr>
        <p:spPr>
          <a:xfrm>
            <a:off x="6252329" y="3354229"/>
            <a:ext cx="7612142" cy="621744"/>
          </a:xfrm>
          <a:prstGeom prst="rect">
            <a:avLst/>
          </a:prstGeom>
          <a:solidFill>
            <a:srgbClr val="FFFFFF">
              <a:alpha val="4000"/>
            </a:srgbClr>
          </a:solidFill>
          <a:ln/>
        </p:spPr>
      </p:sp>
      <p:sp>
        <p:nvSpPr>
          <p:cNvPr id="7" name="Text 3"/>
          <p:cNvSpPr/>
          <p:nvPr/>
        </p:nvSpPr>
        <p:spPr>
          <a:xfrm>
            <a:off x="6468904" y="3491746"/>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Từ khóa</a:t>
            </a:r>
            <a:endParaRPr lang="en-US" sz="1700" dirty="0"/>
          </a:p>
        </p:txBody>
      </p:sp>
      <p:sp>
        <p:nvSpPr>
          <p:cNvPr id="8" name="Text 4"/>
          <p:cNvSpPr/>
          <p:nvPr/>
        </p:nvSpPr>
        <p:spPr>
          <a:xfrm>
            <a:off x="10278785" y="3491746"/>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Ý nghĩa</a:t>
            </a:r>
            <a:endParaRPr lang="en-US" sz="1700" dirty="0"/>
          </a:p>
        </p:txBody>
      </p:sp>
      <p:sp>
        <p:nvSpPr>
          <p:cNvPr id="9" name="Shape 5"/>
          <p:cNvSpPr/>
          <p:nvPr/>
        </p:nvSpPr>
        <p:spPr>
          <a:xfrm>
            <a:off x="6252329" y="3975973"/>
            <a:ext cx="7612142" cy="968454"/>
          </a:xfrm>
          <a:prstGeom prst="rect">
            <a:avLst/>
          </a:prstGeom>
          <a:solidFill>
            <a:srgbClr val="000000">
              <a:alpha val="4000"/>
            </a:srgbClr>
          </a:solidFill>
          <a:ln/>
        </p:spPr>
      </p:sp>
      <p:sp>
        <p:nvSpPr>
          <p:cNvPr id="10" name="Text 6"/>
          <p:cNvSpPr/>
          <p:nvPr/>
        </p:nvSpPr>
        <p:spPr>
          <a:xfrm>
            <a:off x="6468904" y="4113490"/>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my</a:t>
            </a:r>
            <a:endParaRPr lang="en-US" sz="1700" dirty="0"/>
          </a:p>
        </p:txBody>
      </p:sp>
      <p:sp>
        <p:nvSpPr>
          <p:cNvPr id="11" name="Text 7"/>
          <p:cNvSpPr/>
          <p:nvPr/>
        </p:nvSpPr>
        <p:spPr>
          <a:xfrm>
            <a:off x="10278785" y="4113490"/>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Khai báo biến cục bộ, chỉ tồn tại trong hàm</a:t>
            </a:r>
            <a:endParaRPr lang="en-US" sz="1700" dirty="0"/>
          </a:p>
        </p:txBody>
      </p:sp>
      <p:sp>
        <p:nvSpPr>
          <p:cNvPr id="12" name="Shape 8"/>
          <p:cNvSpPr/>
          <p:nvPr/>
        </p:nvSpPr>
        <p:spPr>
          <a:xfrm>
            <a:off x="6252329" y="4944428"/>
            <a:ext cx="7612142" cy="968454"/>
          </a:xfrm>
          <a:prstGeom prst="rect">
            <a:avLst/>
          </a:prstGeom>
          <a:solidFill>
            <a:srgbClr val="FFFFFF">
              <a:alpha val="4000"/>
            </a:srgbClr>
          </a:solidFill>
          <a:ln/>
        </p:spPr>
      </p:sp>
      <p:sp>
        <p:nvSpPr>
          <p:cNvPr id="13" name="Text 9"/>
          <p:cNvSpPr/>
          <p:nvPr/>
        </p:nvSpPr>
        <p:spPr>
          <a:xfrm>
            <a:off x="6468904" y="5081945"/>
            <a:ext cx="3369112" cy="346710"/>
          </a:xfrm>
          <a:prstGeom prst="rect">
            <a:avLst/>
          </a:prstGeom>
          <a:noFill/>
          <a:ln/>
        </p:spPr>
        <p:txBody>
          <a:bodyPr wrap="non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local</a:t>
            </a:r>
            <a:endParaRPr lang="en-US" sz="1700" dirty="0"/>
          </a:p>
        </p:txBody>
      </p:sp>
      <p:sp>
        <p:nvSpPr>
          <p:cNvPr id="14" name="Text 10"/>
          <p:cNvSpPr/>
          <p:nvPr/>
        </p:nvSpPr>
        <p:spPr>
          <a:xfrm>
            <a:off x="10278785" y="5081945"/>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3B3535"/>
                </a:solidFill>
                <a:latin typeface="Sora Light" pitchFamily="34" charset="0"/>
                <a:ea typeface="Sora Light" pitchFamily="34" charset="-122"/>
                <a:cs typeface="Sora Light" pitchFamily="34" charset="-120"/>
              </a:rPr>
              <a:t>Tạo bản sao cục bộ của biến toàn cục</a:t>
            </a:r>
            <a:endParaRPr lang="en-US" sz="1700" dirty="0"/>
          </a:p>
        </p:txBody>
      </p:sp>
    </p:spTree>
    <p:extLst>
      <p:ext uri="{BB962C8B-B14F-4D97-AF65-F5344CB8AC3E}">
        <p14:creationId xmlns:p14="http://schemas.microsoft.com/office/powerpoint/2010/main" val="3501267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532811"/>
            <a:ext cx="8799076" cy="712708"/>
          </a:xfrm>
          <a:prstGeom prst="rect">
            <a:avLst/>
          </a:prstGeom>
          <a:noFill/>
          <a:ln/>
        </p:spPr>
        <p:txBody>
          <a:bodyPr wrap="none" lIns="0" tIns="0" rIns="0" bIns="0" rtlCol="0" anchor="t"/>
          <a:lstStyle/>
          <a:p>
            <a:pPr marL="0" indent="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Một Số Hàm Cơ Bản trong Perl</a:t>
            </a:r>
            <a:endParaRPr lang="en-US" sz="445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309" y="2678787"/>
            <a:ext cx="4154567" cy="2567702"/>
          </a:xfrm>
          <a:prstGeom prst="rect">
            <a:avLst/>
          </a:prstGeom>
        </p:spPr>
      </p:pic>
      <p:sp>
        <p:nvSpPr>
          <p:cNvPr id="4" name="Text 1"/>
          <p:cNvSpPr/>
          <p:nvPr/>
        </p:nvSpPr>
        <p:spPr>
          <a:xfrm>
            <a:off x="758309" y="551723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Hàm xuất</a:t>
            </a:r>
            <a:endParaRPr lang="en-US" sz="2200" dirty="0"/>
          </a:p>
        </p:txBody>
      </p:sp>
      <p:sp>
        <p:nvSpPr>
          <p:cNvPr id="5" name="Text 2"/>
          <p:cNvSpPr/>
          <p:nvPr/>
        </p:nvSpPr>
        <p:spPr>
          <a:xfrm>
            <a:off x="758309" y="6003369"/>
            <a:ext cx="4154567"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print, printf dùng để xuất dữ liệu ra màn hình.</a:t>
            </a:r>
            <a:endParaRPr lang="en-US" sz="1700" dirty="0"/>
          </a:p>
        </p:txBody>
      </p:sp>
      <p:pic>
        <p:nvPicPr>
          <p:cNvPr id="6"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7798" y="2678787"/>
            <a:ext cx="4154686" cy="2567702"/>
          </a:xfrm>
          <a:prstGeom prst="rect">
            <a:avLst/>
          </a:prstGeom>
        </p:spPr>
      </p:pic>
      <p:sp>
        <p:nvSpPr>
          <p:cNvPr id="7" name="Text 3"/>
          <p:cNvSpPr/>
          <p:nvPr/>
        </p:nvSpPr>
        <p:spPr>
          <a:xfrm>
            <a:off x="5237798" y="551723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Xử lý chuỗi</a:t>
            </a:r>
            <a:endParaRPr lang="en-US" sz="2200" dirty="0"/>
          </a:p>
        </p:txBody>
      </p:sp>
      <p:sp>
        <p:nvSpPr>
          <p:cNvPr id="8" name="Text 4"/>
          <p:cNvSpPr/>
          <p:nvPr/>
        </p:nvSpPr>
        <p:spPr>
          <a:xfrm>
            <a:off x="5237798" y="6003369"/>
            <a:ext cx="4154686"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chop, chomp, int, oct, ord giúp thao tác với chuỗi và số.</a:t>
            </a:r>
            <a:endParaRPr lang="en-US" sz="1700" dirty="0"/>
          </a:p>
        </p:txBody>
      </p:sp>
      <p:pic>
        <p:nvPicPr>
          <p:cNvPr id="9"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7405" y="2678787"/>
            <a:ext cx="4154567" cy="2567702"/>
          </a:xfrm>
          <a:prstGeom prst="rect">
            <a:avLst/>
          </a:prstGeom>
        </p:spPr>
      </p:pic>
      <p:sp>
        <p:nvSpPr>
          <p:cNvPr id="10" name="Text 5"/>
          <p:cNvSpPr/>
          <p:nvPr/>
        </p:nvSpPr>
        <p:spPr>
          <a:xfrm>
            <a:off x="9717405" y="551723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Thao tác mảng</a:t>
            </a:r>
            <a:endParaRPr lang="en-US" sz="2200" dirty="0"/>
          </a:p>
        </p:txBody>
      </p:sp>
      <p:sp>
        <p:nvSpPr>
          <p:cNvPr id="11" name="Text 6"/>
          <p:cNvSpPr/>
          <p:nvPr/>
        </p:nvSpPr>
        <p:spPr>
          <a:xfrm>
            <a:off x="9717405" y="6003369"/>
            <a:ext cx="4154567" cy="69342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grep, splice, shift, push xử lý các phần tử trong mảng.</a:t>
            </a:r>
            <a:endParaRPr lang="en-US" sz="1700" dirty="0"/>
          </a:p>
        </p:txBody>
      </p:sp>
    </p:spTree>
    <p:extLst>
      <p:ext uri="{BB962C8B-B14F-4D97-AF65-F5344CB8AC3E}">
        <p14:creationId xmlns:p14="http://schemas.microsoft.com/office/powerpoint/2010/main" val="2519594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5712500" y="-42341"/>
            <a:ext cx="2626561" cy="3399132"/>
          </a:xfrm>
          <a:prstGeom prst="rect">
            <a:avLst/>
          </a:prstGeom>
        </p:spPr>
      </p:pic>
      <p:sp>
        <p:nvSpPr>
          <p:cNvPr id="4" name="Text 0"/>
          <p:cNvSpPr/>
          <p:nvPr/>
        </p:nvSpPr>
        <p:spPr>
          <a:xfrm>
            <a:off x="793790" y="3608903"/>
            <a:ext cx="7098625"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Những Ưu Điểm Của Perl</a:t>
            </a:r>
            <a:endParaRPr lang="en-US" sz="4450" dirty="0"/>
          </a:p>
        </p:txBody>
      </p:sp>
      <p:sp>
        <p:nvSpPr>
          <p:cNvPr id="5" name="Shape 1"/>
          <p:cNvSpPr/>
          <p:nvPr/>
        </p:nvSpPr>
        <p:spPr>
          <a:xfrm>
            <a:off x="793790" y="4912995"/>
            <a:ext cx="396835" cy="396835"/>
          </a:xfrm>
          <a:prstGeom prst="roundRect">
            <a:avLst>
              <a:gd name="adj" fmla="val 24007"/>
            </a:avLst>
          </a:prstGeom>
          <a:solidFill>
            <a:srgbClr val="D2DDF9"/>
          </a:solidFill>
          <a:ln w="7620">
            <a:solidFill>
              <a:srgbClr val="B8C3DF"/>
            </a:solidFill>
            <a:prstDash val="solid"/>
          </a:ln>
        </p:spPr>
      </p:sp>
      <p:sp>
        <p:nvSpPr>
          <p:cNvPr id="6" name="Text 2"/>
          <p:cNvSpPr/>
          <p:nvPr/>
        </p:nvSpPr>
        <p:spPr>
          <a:xfrm>
            <a:off x="1417439" y="4912995"/>
            <a:ext cx="4295061"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Phong cách lập trình linh hoạt</a:t>
            </a:r>
            <a:endParaRPr lang="en-US" sz="2200" dirty="0"/>
          </a:p>
        </p:txBody>
      </p:sp>
      <p:sp>
        <p:nvSpPr>
          <p:cNvPr id="7" name="Text 3"/>
          <p:cNvSpPr/>
          <p:nvPr/>
        </p:nvSpPr>
        <p:spPr>
          <a:xfrm>
            <a:off x="1417439" y="5403413"/>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từ thủ tục đến hướng đối tượng</a:t>
            </a:r>
            <a:endParaRPr lang="en-US" sz="1750" dirty="0"/>
          </a:p>
        </p:txBody>
      </p:sp>
      <p:sp>
        <p:nvSpPr>
          <p:cNvPr id="8" name="Shape 4"/>
          <p:cNvSpPr/>
          <p:nvPr/>
        </p:nvSpPr>
        <p:spPr>
          <a:xfrm>
            <a:off x="7428667" y="4912995"/>
            <a:ext cx="396835" cy="396835"/>
          </a:xfrm>
          <a:prstGeom prst="roundRect">
            <a:avLst>
              <a:gd name="adj" fmla="val 24007"/>
            </a:avLst>
          </a:prstGeom>
          <a:solidFill>
            <a:srgbClr val="D2DDF9"/>
          </a:solidFill>
          <a:ln w="7620">
            <a:solidFill>
              <a:srgbClr val="B8C3DF"/>
            </a:solidFill>
            <a:prstDash val="solid"/>
          </a:ln>
        </p:spPr>
      </p:sp>
      <p:sp>
        <p:nvSpPr>
          <p:cNvPr id="9" name="Text 5"/>
          <p:cNvSpPr/>
          <p:nvPr/>
        </p:nvSpPr>
        <p:spPr>
          <a:xfrm>
            <a:off x="8052316" y="4912995"/>
            <a:ext cx="4079200"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Xử lý chuỗi văn bản hiệu quả</a:t>
            </a:r>
            <a:endParaRPr lang="en-US" sz="2200" dirty="0"/>
          </a:p>
        </p:txBody>
      </p:sp>
      <p:sp>
        <p:nvSpPr>
          <p:cNvPr id="10" name="Shape 6"/>
          <p:cNvSpPr/>
          <p:nvPr/>
        </p:nvSpPr>
        <p:spPr>
          <a:xfrm>
            <a:off x="793790" y="6248281"/>
            <a:ext cx="396835" cy="396835"/>
          </a:xfrm>
          <a:prstGeom prst="roundRect">
            <a:avLst>
              <a:gd name="adj" fmla="val 24007"/>
            </a:avLst>
          </a:prstGeom>
          <a:solidFill>
            <a:srgbClr val="D2DDF9"/>
          </a:solidFill>
          <a:ln w="7620">
            <a:solidFill>
              <a:srgbClr val="B8C3DF"/>
            </a:solidFill>
            <a:prstDash val="solid"/>
          </a:ln>
        </p:spPr>
      </p:sp>
      <p:sp>
        <p:nvSpPr>
          <p:cNvPr id="11" name="Text 7"/>
          <p:cNvSpPr/>
          <p:nvPr/>
        </p:nvSpPr>
        <p:spPr>
          <a:xfrm>
            <a:off x="1417439" y="6248281"/>
            <a:ext cx="510861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Cho phép tự động hóa các quy trình</a:t>
            </a:r>
            <a:endParaRPr lang="en-US" sz="2200" dirty="0"/>
          </a:p>
        </p:txBody>
      </p:sp>
      <p:sp>
        <p:nvSpPr>
          <p:cNvPr id="12" name="Text 8"/>
          <p:cNvSpPr/>
          <p:nvPr/>
        </p:nvSpPr>
        <p:spPr>
          <a:xfrm>
            <a:off x="1417439" y="6738699"/>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bằng script ngắn gọn</a:t>
            </a:r>
            <a:endParaRPr lang="en-US" sz="1750" dirty="0"/>
          </a:p>
        </p:txBody>
      </p:sp>
      <p:sp>
        <p:nvSpPr>
          <p:cNvPr id="13" name="Shape 9"/>
          <p:cNvSpPr/>
          <p:nvPr/>
        </p:nvSpPr>
        <p:spPr>
          <a:xfrm>
            <a:off x="7428667" y="6248281"/>
            <a:ext cx="396835" cy="396835"/>
          </a:xfrm>
          <a:prstGeom prst="roundRect">
            <a:avLst>
              <a:gd name="adj" fmla="val 24007"/>
            </a:avLst>
          </a:prstGeom>
          <a:solidFill>
            <a:srgbClr val="D2DDF9"/>
          </a:solidFill>
          <a:ln w="7620">
            <a:solidFill>
              <a:srgbClr val="B8C3DF"/>
            </a:solidFill>
            <a:prstDash val="solid"/>
          </a:ln>
        </p:spPr>
      </p:sp>
      <p:sp>
        <p:nvSpPr>
          <p:cNvPr id="14" name="Text 10"/>
          <p:cNvSpPr/>
          <p:nvPr/>
        </p:nvSpPr>
        <p:spPr>
          <a:xfrm>
            <a:off x="8052316" y="6248281"/>
            <a:ext cx="5784413"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Alexandria" pitchFamily="34" charset="0"/>
                <a:ea typeface="Alexandria" pitchFamily="34" charset="-122"/>
                <a:cs typeface="Alexandria" pitchFamily="34" charset="-120"/>
              </a:rPr>
              <a:t>CPAN - kho lưu trữ mã nguồn mở lớn nhất</a:t>
            </a:r>
            <a:endParaRPr lang="en-US" sz="2200" dirty="0"/>
          </a:p>
        </p:txBody>
      </p:sp>
      <p:sp>
        <p:nvSpPr>
          <p:cNvPr id="15" name="Text 11"/>
          <p:cNvSpPr/>
          <p:nvPr/>
        </p:nvSpPr>
        <p:spPr>
          <a:xfrm>
            <a:off x="8052316" y="7093029"/>
            <a:ext cx="5784413"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dành cho Perl</a:t>
            </a:r>
            <a:endParaRPr lang="en-US" sz="175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26776"/>
            <a:ext cx="9979343"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Những Hạn Chế của Ngôn Ngữ Perl</a:t>
            </a:r>
            <a:endParaRPr lang="en-US" sz="4450" dirty="0"/>
          </a:p>
        </p:txBody>
      </p:sp>
      <p:sp>
        <p:nvSpPr>
          <p:cNvPr id="3" name="Text 1"/>
          <p:cNvSpPr/>
          <p:nvPr/>
        </p:nvSpPr>
        <p:spPr>
          <a:xfrm>
            <a:off x="793790" y="2989183"/>
            <a:ext cx="13042821" cy="1088708"/>
          </a:xfrm>
          <a:prstGeom prst="rect">
            <a:avLst/>
          </a:prstGeom>
          <a:noFill/>
          <a:ln/>
        </p:spPr>
        <p:txBody>
          <a:bodyPr wrap="square" lIns="0" tIns="0" rIns="0" bIns="0" rtlCol="0" anchor="t"/>
          <a:lstStyle/>
          <a:p>
            <a:pPr marL="0" indent="0">
              <a:lnSpc>
                <a:spcPts val="2850"/>
              </a:lnSpc>
              <a:buNone/>
            </a:pPr>
            <a:r>
              <a:rPr lang="en-US" sz="1750" b="1" dirty="0">
                <a:solidFill>
                  <a:srgbClr val="404155"/>
                </a:solidFill>
                <a:latin typeface="Nobile" pitchFamily="34" charset="0"/>
                <a:ea typeface="Nobile" pitchFamily="34" charset="-122"/>
                <a:cs typeface="Nobile" pitchFamily="34" charset="-120"/>
              </a:rPr>
              <a:t>Cú pháp phức tạp, khó tiếp cận với người mới</a:t>
            </a:r>
            <a:r>
              <a:rPr lang="en-US" sz="1750" dirty="0">
                <a:solidFill>
                  <a:srgbClr val="404155"/>
                </a:solidFill>
                <a:latin typeface="Nobile" pitchFamily="34" charset="0"/>
                <a:ea typeface="Nobile" pitchFamily="34" charset="-122"/>
                <a:cs typeface="Nobile" pitchFamily="34" charset="-120"/>
              </a:rPr>
              <a:t> - Perl có cú pháp rất linh hoạt và mạnh mẽ, nhưng việc này cũng khiến cho ngôn ngữ này trở nên không dễ tiếp cận với lập trình viên mới, đặc biệt là những người đến từ các ngôn ngữ khác.</a:t>
            </a:r>
            <a:endParaRPr lang="en-US" sz="1750" dirty="0"/>
          </a:p>
        </p:txBody>
      </p:sp>
      <p:sp>
        <p:nvSpPr>
          <p:cNvPr id="4" name="Text 2"/>
          <p:cNvSpPr/>
          <p:nvPr/>
        </p:nvSpPr>
        <p:spPr>
          <a:xfrm>
            <a:off x="793790" y="4333042"/>
            <a:ext cx="13042821" cy="725805"/>
          </a:xfrm>
          <a:prstGeom prst="rect">
            <a:avLst/>
          </a:prstGeom>
          <a:noFill/>
          <a:ln/>
        </p:spPr>
        <p:txBody>
          <a:bodyPr wrap="square" lIns="0" tIns="0" rIns="0" bIns="0" rtlCol="0" anchor="t"/>
          <a:lstStyle/>
          <a:p>
            <a:pPr marL="0" indent="0">
              <a:lnSpc>
                <a:spcPts val="2850"/>
              </a:lnSpc>
              <a:buNone/>
            </a:pPr>
            <a:r>
              <a:rPr lang="en-US" sz="1750" b="1" dirty="0">
                <a:solidFill>
                  <a:srgbClr val="404155"/>
                </a:solidFill>
                <a:latin typeface="Nobile" pitchFamily="34" charset="0"/>
                <a:ea typeface="Nobile" pitchFamily="34" charset="-122"/>
                <a:cs typeface="Nobile" pitchFamily="34" charset="-120"/>
              </a:rPr>
              <a:t>Yêu cầu thời gian học tập và làm quen</a:t>
            </a:r>
            <a:r>
              <a:rPr lang="en-US" sz="1750" dirty="0">
                <a:solidFill>
                  <a:srgbClr val="404155"/>
                </a:solidFill>
                <a:latin typeface="Nobile" pitchFamily="34" charset="0"/>
                <a:ea typeface="Nobile" pitchFamily="34" charset="-122"/>
                <a:cs typeface="Nobile" pitchFamily="34" charset="-120"/>
              </a:rPr>
              <a:t> - Do cú pháp phức tạp và nhiều tính năng nâng cao, Perl đòi hỏi người dùng phải bỏ ra một khoảng thời gian đáng kể để học tập và làm quen với nó trước khi có thể sử dụng thành thạo.</a:t>
            </a:r>
            <a:endParaRPr lang="en-US" sz="1750" dirty="0"/>
          </a:p>
        </p:txBody>
      </p:sp>
      <p:sp>
        <p:nvSpPr>
          <p:cNvPr id="5" name="Text 3"/>
          <p:cNvSpPr/>
          <p:nvPr/>
        </p:nvSpPr>
        <p:spPr>
          <a:xfrm>
            <a:off x="793790" y="5313998"/>
            <a:ext cx="13042821" cy="1088708"/>
          </a:xfrm>
          <a:prstGeom prst="rect">
            <a:avLst/>
          </a:prstGeom>
          <a:noFill/>
          <a:ln/>
        </p:spPr>
        <p:txBody>
          <a:bodyPr wrap="square" lIns="0" tIns="0" rIns="0" bIns="0" rtlCol="0" anchor="t"/>
          <a:lstStyle/>
          <a:p>
            <a:pPr marL="0" indent="0">
              <a:lnSpc>
                <a:spcPts val="2850"/>
              </a:lnSpc>
              <a:buNone/>
            </a:pPr>
            <a:r>
              <a:rPr lang="en-US" sz="1750" b="1" dirty="0">
                <a:solidFill>
                  <a:srgbClr val="404155"/>
                </a:solidFill>
                <a:latin typeface="Nobile" pitchFamily="34" charset="0"/>
                <a:ea typeface="Nobile" pitchFamily="34" charset="-122"/>
                <a:cs typeface="Nobile" pitchFamily="34" charset="-120"/>
              </a:rPr>
              <a:t>Hiệu suất tính toán không phải mạnh nhất</a:t>
            </a:r>
            <a:r>
              <a:rPr lang="en-US" sz="1750" dirty="0">
                <a:solidFill>
                  <a:srgbClr val="404155"/>
                </a:solidFill>
                <a:latin typeface="Nobile" pitchFamily="34" charset="0"/>
                <a:ea typeface="Nobile" pitchFamily="34" charset="-122"/>
                <a:cs typeface="Nobile" pitchFamily="34" charset="-120"/>
              </a:rPr>
              <a:t> - Mặc dù Perl là một ngôn ngữ mạnh mẽ, nhưng nó không hẳn là lựa chọn tốt nhất khi yêu cầu tốc độ xử lý và hiệu suất tính toán cao, đặc biệt so với các ngôn ngữ biên dịch như C và C++.</a:t>
            </a: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38781" y="2084439"/>
            <a:ext cx="5708012" cy="3567577"/>
          </a:xfrm>
          <a:prstGeom prst="rect">
            <a:avLst/>
          </a:prstGeom>
        </p:spPr>
      </p:pic>
      <p:sp>
        <p:nvSpPr>
          <p:cNvPr id="4" name="Text 0"/>
          <p:cNvSpPr/>
          <p:nvPr/>
        </p:nvSpPr>
        <p:spPr>
          <a:xfrm>
            <a:off x="793789" y="76658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Ngôn Ngữ Lập Trình Perl: Sức Mạnh Trong Xử Lý Văn Bản và Tự Động Hóa</a:t>
            </a:r>
            <a:endParaRPr lang="en-US" sz="4450" dirty="0"/>
          </a:p>
        </p:txBody>
      </p:sp>
      <p:sp>
        <p:nvSpPr>
          <p:cNvPr id="5" name="Text 1"/>
          <p:cNvSpPr/>
          <p:nvPr/>
        </p:nvSpPr>
        <p:spPr>
          <a:xfrm>
            <a:off x="829750" y="33889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Trong bài thuyết trình này, chúng tôi sẽ cung cấp một cái nhìn sâu sắc về ngôn ngữ lập trình Perl - một công cụ mạnh mẽ và đa năng, được sử dụng rộng rãi trong nhiều lĩnh vực, từ quản trị hệ thống đến phân tích dữ liệu sinh học.</a:t>
            </a:r>
            <a:endParaRPr lang="en-US" sz="1750" dirty="0"/>
          </a:p>
        </p:txBody>
      </p:sp>
      <p:sp>
        <p:nvSpPr>
          <p:cNvPr id="6" name="Text 1"/>
          <p:cNvSpPr/>
          <p:nvPr/>
        </p:nvSpPr>
        <p:spPr>
          <a:xfrm>
            <a:off x="793789" y="5336679"/>
            <a:ext cx="7556421" cy="2302371"/>
          </a:xfrm>
          <a:prstGeom prst="rect">
            <a:avLst/>
          </a:prstGeom>
          <a:noFill/>
          <a:ln/>
        </p:spPr>
        <p:txBody>
          <a:bodyPr wrap="square" lIns="0" tIns="0" rIns="0" bIns="0" rtlCol="0" anchor="t"/>
          <a:lstStyle/>
          <a:p>
            <a:pPr lvl="0">
              <a:lnSpc>
                <a:spcPts val="2850"/>
              </a:lnSpc>
            </a:pPr>
            <a:r>
              <a:rPr lang="en-US" sz="1750" kern="0" spc="-36" dirty="0">
                <a:solidFill>
                  <a:srgbClr val="272525"/>
                </a:solidFill>
                <a:latin typeface="Nobile" panose="020B0604020202020204" charset="0"/>
                <a:ea typeface="Inter" pitchFamily="34" charset="-122"/>
                <a:cs typeface="Inter" pitchFamily="34" charset="-120"/>
              </a:rPr>
              <a:t>Perl </a:t>
            </a:r>
            <a:r>
              <a:rPr lang="en-US" sz="1750" kern="0" spc="-36" dirty="0" err="1">
                <a:solidFill>
                  <a:srgbClr val="272525"/>
                </a:solidFill>
                <a:latin typeface="Nobile" panose="020B0604020202020204" charset="0"/>
                <a:ea typeface="Inter" pitchFamily="34" charset="-122"/>
                <a:cs typeface="Inter" pitchFamily="34" charset="-120"/>
              </a:rPr>
              <a:t>là</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một</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ngôn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ngữ</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lập</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trình</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đa</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năng</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mạnh</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mẽ</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và</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phổ</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biến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được</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sử</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dụng</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trong</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nhiều</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lĩnh</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vực</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khác</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nhau</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từ</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quản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trị</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hệ</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thống</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đến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phân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tích</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dữ</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liệu</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sinh</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học</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Với</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khả</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năng</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xử</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lý</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văn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bản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và</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tạo</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ra</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các</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tự</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động</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hóa</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phức</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tạp</a:t>
            </a:r>
            <a:r>
              <a:rPr lang="en-US" sz="1750" kern="0" spc="-36" dirty="0">
                <a:solidFill>
                  <a:srgbClr val="272525"/>
                </a:solidFill>
                <a:latin typeface="Nobile" panose="020B0604020202020204" charset="0"/>
                <a:ea typeface="Inter" pitchFamily="34" charset="-122"/>
                <a:cs typeface="Inter" pitchFamily="34" charset="-120"/>
              </a:rPr>
              <a:t>, Perl </a:t>
            </a:r>
            <a:r>
              <a:rPr lang="en-US" sz="1750" kern="0" spc="-36" dirty="0" err="1">
                <a:solidFill>
                  <a:srgbClr val="272525"/>
                </a:solidFill>
                <a:latin typeface="Nobile" panose="020B0604020202020204" charset="0"/>
                <a:ea typeface="Inter" pitchFamily="34" charset="-122"/>
                <a:cs typeface="Inter" pitchFamily="34" charset="-120"/>
              </a:rPr>
              <a:t>trở</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thành</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một</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công</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cụ</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vô</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cùng</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hữu</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ích</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cho</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các</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lập</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trình</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viên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và</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nhà</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phát</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triển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phần</a:t>
            </a:r>
            <a:r>
              <a:rPr lang="en-US" sz="1750" kern="0" spc="-36" dirty="0">
                <a:solidFill>
                  <a:srgbClr val="272525"/>
                </a:solidFill>
                <a:latin typeface="Nobile" panose="020B0604020202020204" charset="0"/>
                <a:ea typeface="Inter" pitchFamily="34" charset="-122"/>
                <a:cs typeface="Inter" pitchFamily="34" charset="-120"/>
              </a:rPr>
              <a:t> </a:t>
            </a:r>
            <a:r>
              <a:rPr lang="en-US" sz="1750" kern="0" spc="-36" dirty="0" err="1">
                <a:solidFill>
                  <a:srgbClr val="272525"/>
                </a:solidFill>
                <a:latin typeface="Nobile" panose="020B0604020202020204" charset="0"/>
                <a:ea typeface="Inter" pitchFamily="34" charset="-122"/>
                <a:cs typeface="Inter" pitchFamily="34" charset="-120"/>
              </a:rPr>
              <a:t>mềm</a:t>
            </a:r>
            <a:r>
              <a:rPr lang="en-US" sz="1750" kern="0" spc="-36" dirty="0">
                <a:solidFill>
                  <a:srgbClr val="272525"/>
                </a:solidFill>
                <a:latin typeface="Nobile" panose="020B0604020202020204" charset="0"/>
                <a:ea typeface="Inter" pitchFamily="34" charset="-122"/>
                <a:cs typeface="Inter" pitchFamily="34" charset="-120"/>
              </a:rPr>
              <a:t>.</a:t>
            </a:r>
            <a:endParaRPr lang="en-US" sz="1750" dirty="0">
              <a:solidFill>
                <a:prstClr val="black"/>
              </a:solidFill>
              <a:latin typeface="Nobile" panose="020B0604020202020204" charset="0"/>
            </a:endParaRPr>
          </a:p>
          <a:p>
            <a:pPr marL="0" indent="0">
              <a:lnSpc>
                <a:spcPts val="2850"/>
              </a:lnSpc>
              <a:buNone/>
            </a:pPr>
            <a:endParaRPr lang="en-US" sz="1750" dirty="0"/>
          </a:p>
        </p:txBody>
      </p:sp>
    </p:spTree>
    <p:extLst>
      <p:ext uri="{BB962C8B-B14F-4D97-AF65-F5344CB8AC3E}">
        <p14:creationId xmlns:p14="http://schemas.microsoft.com/office/powerpoint/2010/main" val="1651714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438626"/>
            <a:ext cx="7620238"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Ứng Dụng Thực Tế của Perl</a:t>
            </a:r>
            <a:endParaRPr lang="en-US" sz="445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85" y="1736933"/>
            <a:ext cx="4358312" cy="2693565"/>
          </a:xfrm>
          <a:prstGeom prst="rect">
            <a:avLst/>
          </a:prstGeom>
        </p:spPr>
      </p:pic>
      <p:sp>
        <p:nvSpPr>
          <p:cNvPr id="4" name="Text 1"/>
          <p:cNvSpPr/>
          <p:nvPr/>
        </p:nvSpPr>
        <p:spPr>
          <a:xfrm>
            <a:off x="793790" y="5140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Kiểm Thử Tự Động</a:t>
            </a:r>
            <a:endParaRPr lang="en-US" sz="2200" dirty="0"/>
          </a:p>
        </p:txBody>
      </p:sp>
      <p:sp>
        <p:nvSpPr>
          <p:cNvPr id="5" name="Text 2"/>
          <p:cNvSpPr/>
          <p:nvPr/>
        </p:nvSpPr>
        <p:spPr>
          <a:xfrm>
            <a:off x="793790" y="563046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Các công ty hàng đầu như Amazon và Booking.com đã tận dụng sức mạnh của Perl để phát triển các hệ thống kiểm thử tự động.</a:t>
            </a:r>
            <a:endParaRPr lang="en-US" sz="1750" dirty="0"/>
          </a:p>
        </p:txBody>
      </p:sp>
      <p:pic>
        <p:nvPicPr>
          <p:cNvPr id="6"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20407" y="1736932"/>
            <a:ext cx="4358233" cy="2693565"/>
          </a:xfrm>
          <a:prstGeom prst="rect">
            <a:avLst/>
          </a:prstGeom>
        </p:spPr>
      </p:pic>
      <p:sp>
        <p:nvSpPr>
          <p:cNvPr id="7" name="Text 3"/>
          <p:cNvSpPr/>
          <p:nvPr/>
        </p:nvSpPr>
        <p:spPr>
          <a:xfrm>
            <a:off x="5254704" y="5140166"/>
            <a:ext cx="3895844"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Phân Tích Dữ Liệu Sinh Học</a:t>
            </a:r>
            <a:endParaRPr lang="en-US" sz="2200" dirty="0"/>
          </a:p>
        </p:txBody>
      </p:sp>
      <p:sp>
        <p:nvSpPr>
          <p:cNvPr id="8" name="Text 4"/>
          <p:cNvSpPr/>
          <p:nvPr/>
        </p:nvSpPr>
        <p:spPr>
          <a:xfrm>
            <a:off x="5254704" y="5630585"/>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Trong lĩnh vực sinh học, Perl đóng vai trò quan trọng trong việc xử lý và phân tích khối lượng lớn dữ liệu trình tự gene.</a:t>
            </a:r>
            <a:endParaRPr lang="en-US" sz="1750" dirty="0"/>
          </a:p>
        </p:txBody>
      </p:sp>
      <p:pic>
        <p:nvPicPr>
          <p:cNvPr id="9"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51713" y="1736933"/>
            <a:ext cx="4358310" cy="2693564"/>
          </a:xfrm>
          <a:prstGeom prst="rect">
            <a:avLst/>
          </a:prstGeom>
        </p:spPr>
      </p:pic>
      <p:sp>
        <p:nvSpPr>
          <p:cNvPr id="10" name="Text 5"/>
          <p:cNvSpPr/>
          <p:nvPr/>
        </p:nvSpPr>
        <p:spPr>
          <a:xfrm>
            <a:off x="9715738" y="51400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Quản Lý Hệ Thống</a:t>
            </a:r>
            <a:endParaRPr lang="en-US" sz="2200" dirty="0"/>
          </a:p>
        </p:txBody>
      </p:sp>
      <p:sp>
        <p:nvSpPr>
          <p:cNvPr id="11" name="Text 6"/>
          <p:cNvSpPr/>
          <p:nvPr/>
        </p:nvSpPr>
        <p:spPr>
          <a:xfrm>
            <a:off x="9715738" y="5630466"/>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Perl cũng được ứng dụng rộng rãi trong các công cụ quản lý hệ thống như Puppet, nhằm tự động hóa các quy trình quản trị máy chủ.</a:t>
            </a: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62218" y="713319"/>
            <a:ext cx="5689333" cy="7013806"/>
          </a:xfrm>
          <a:prstGeom prst="rect">
            <a:avLst/>
          </a:prstGeom>
        </p:spPr>
      </p:pic>
      <p:sp>
        <p:nvSpPr>
          <p:cNvPr id="6" name="Text 3"/>
          <p:cNvSpPr/>
          <p:nvPr/>
        </p:nvSpPr>
        <p:spPr>
          <a:xfrm>
            <a:off x="514822" y="14035683"/>
            <a:ext cx="13836729"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dirty="0">
                <a:solidFill>
                  <a:srgbClr val="404155"/>
                </a:solidFill>
                <a:latin typeface="Nobile" pitchFamily="34" charset="0"/>
                <a:ea typeface="Nobile" pitchFamily="34" charset="-122"/>
                <a:cs typeface="Nobile" pitchFamily="34" charset="-120"/>
              </a:rPr>
              <a:t>Phiên bản mới nhất của Perl tiếp tục được cải tiến và mở rộng khả năng.</a:t>
            </a:r>
            <a:endParaRPr lang="en-US" sz="850" dirty="0"/>
          </a:p>
        </p:txBody>
      </p:sp>
      <p:sp>
        <p:nvSpPr>
          <p:cNvPr id="7" name="Text 4"/>
          <p:cNvSpPr/>
          <p:nvPr/>
        </p:nvSpPr>
        <p:spPr>
          <a:xfrm>
            <a:off x="514822" y="14256783"/>
            <a:ext cx="13836729"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dirty="0">
                <a:solidFill>
                  <a:srgbClr val="404155"/>
                </a:solidFill>
                <a:latin typeface="Nobile" pitchFamily="34" charset="0"/>
                <a:ea typeface="Nobile" pitchFamily="34" charset="-122"/>
                <a:cs typeface="Nobile" pitchFamily="34" charset="-120"/>
              </a:rPr>
              <a:t>Sau hơn 30 năm phát triển, Perl đã trở thành một công cụ đa năng, được sử dụng rộng rãi trong nhiều lĩnh vực.</a:t>
            </a:r>
            <a:endParaRPr lang="en-US" sz="850" dirty="0"/>
          </a:p>
        </p:txBody>
      </p:sp>
      <p:sp>
        <p:nvSpPr>
          <p:cNvPr id="13" name="Text 0"/>
          <p:cNvSpPr/>
          <p:nvPr/>
        </p:nvSpPr>
        <p:spPr>
          <a:xfrm>
            <a:off x="117987" y="1200111"/>
            <a:ext cx="7146608" cy="685800"/>
          </a:xfrm>
          <a:prstGeom prst="rect">
            <a:avLst/>
          </a:prstGeom>
          <a:noFill/>
          <a:ln/>
        </p:spPr>
        <p:txBody>
          <a:bodyPr wrap="none" lIns="0" tIns="0" rIns="0" bIns="0" rtlCol="0" anchor="t"/>
          <a:lstStyle/>
          <a:p>
            <a:pPr marL="0" indent="0">
              <a:lnSpc>
                <a:spcPts val="5400"/>
              </a:lnSpc>
              <a:buNone/>
            </a:pPr>
            <a:r>
              <a:rPr lang="en-US" sz="4300" dirty="0">
                <a:solidFill>
                  <a:schemeClr val="tx1">
                    <a:lumMod val="95000"/>
                    <a:lumOff val="5000"/>
                  </a:schemeClr>
                </a:solidFill>
                <a:latin typeface="Barlow Medium" pitchFamily="34" charset="0"/>
                <a:ea typeface="Barlow Medium" pitchFamily="34" charset="-122"/>
                <a:cs typeface="Barlow Medium" pitchFamily="34" charset="-120"/>
              </a:rPr>
              <a:t>Lịch Sử và Nguồn Gốc của Perl</a:t>
            </a:r>
            <a:endParaRPr lang="en-US" sz="4300" dirty="0">
              <a:solidFill>
                <a:schemeClr val="tx1">
                  <a:lumMod val="95000"/>
                  <a:lumOff val="5000"/>
                </a:schemeClr>
              </a:solidFill>
            </a:endParaRPr>
          </a:p>
        </p:txBody>
      </p:sp>
      <p:sp>
        <p:nvSpPr>
          <p:cNvPr id="14" name="Text 1"/>
          <p:cNvSpPr/>
          <p:nvPr/>
        </p:nvSpPr>
        <p:spPr>
          <a:xfrm>
            <a:off x="117987" y="2638137"/>
            <a:ext cx="74159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a:pPr>
            <a:r>
              <a:rPr lang="en-US" sz="1900" dirty="0">
                <a:solidFill>
                  <a:schemeClr val="tx1">
                    <a:lumMod val="95000"/>
                    <a:lumOff val="5000"/>
                  </a:schemeClr>
                </a:solidFill>
                <a:latin typeface="Barlow" pitchFamily="34" charset="0"/>
                <a:ea typeface="Barlow" pitchFamily="34" charset="-122"/>
                <a:cs typeface="Barlow" pitchFamily="34" charset="-120"/>
              </a:rPr>
              <a:t>Perl được sáng lập bởi Larry Wall vào năm 1987 với mục tiêu xử lý văn bản và tạo các script tự động hóa trên hệ thống Unix.</a:t>
            </a:r>
            <a:endParaRPr lang="en-US" sz="1900" dirty="0">
              <a:solidFill>
                <a:schemeClr val="tx1">
                  <a:lumMod val="95000"/>
                  <a:lumOff val="5000"/>
                </a:schemeClr>
              </a:solidFill>
            </a:endParaRPr>
          </a:p>
        </p:txBody>
      </p:sp>
      <p:sp>
        <p:nvSpPr>
          <p:cNvPr id="15" name="Text 2"/>
          <p:cNvSpPr/>
          <p:nvPr/>
        </p:nvSpPr>
        <p:spPr>
          <a:xfrm>
            <a:off x="117987" y="3514556"/>
            <a:ext cx="74159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2"/>
            </a:pPr>
            <a:r>
              <a:rPr lang="en-US" sz="1900" dirty="0">
                <a:solidFill>
                  <a:schemeClr val="tx1">
                    <a:lumMod val="95000"/>
                    <a:lumOff val="5000"/>
                  </a:schemeClr>
                </a:solidFill>
                <a:latin typeface="Barlow" pitchFamily="34" charset="0"/>
                <a:ea typeface="Barlow" pitchFamily="34" charset="-122"/>
                <a:cs typeface="Barlow" pitchFamily="34" charset="-120"/>
              </a:rPr>
              <a:t>Tên "Perl" là viết tắt của "Practical Extraction and Reporting Language", phản ánh mục đích ban đầu của ngôn ngữ này.</a:t>
            </a:r>
            <a:endParaRPr lang="en-US" sz="1900" dirty="0">
              <a:solidFill>
                <a:schemeClr val="tx1">
                  <a:lumMod val="95000"/>
                  <a:lumOff val="5000"/>
                </a:schemeClr>
              </a:solidFill>
            </a:endParaRPr>
          </a:p>
        </p:txBody>
      </p:sp>
      <p:sp>
        <p:nvSpPr>
          <p:cNvPr id="16" name="Text 3"/>
          <p:cNvSpPr/>
          <p:nvPr/>
        </p:nvSpPr>
        <p:spPr>
          <a:xfrm>
            <a:off x="117987" y="4390975"/>
            <a:ext cx="74159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dirty="0">
                <a:solidFill>
                  <a:schemeClr val="tx1">
                    <a:lumMod val="95000"/>
                    <a:lumOff val="5000"/>
                  </a:schemeClr>
                </a:solidFill>
                <a:latin typeface="Barlow" pitchFamily="34" charset="0"/>
                <a:ea typeface="Barlow" pitchFamily="34" charset="-122"/>
                <a:cs typeface="Barlow" pitchFamily="34" charset="-120"/>
              </a:rPr>
              <a:t>Phiên bản mới nhất của Perl là </a:t>
            </a:r>
            <a:r>
              <a:rPr lang="en-US" sz="1900" b="1" dirty="0">
                <a:solidFill>
                  <a:schemeClr val="tx1">
                    <a:lumMod val="95000"/>
                    <a:lumOff val="5000"/>
                  </a:schemeClr>
                </a:solidFill>
                <a:latin typeface="Barlow" pitchFamily="34" charset="0"/>
                <a:ea typeface="Barlow" pitchFamily="34" charset="-122"/>
                <a:cs typeface="Barlow" pitchFamily="34" charset="-120"/>
              </a:rPr>
              <a:t>Phiên bản mới nhất</a:t>
            </a:r>
            <a:r>
              <a:rPr lang="en-US" sz="1900" dirty="0">
                <a:solidFill>
                  <a:schemeClr val="tx1">
                    <a:lumMod val="95000"/>
                    <a:lumOff val="5000"/>
                  </a:schemeClr>
                </a:solidFill>
                <a:latin typeface="Barlow" pitchFamily="34" charset="0"/>
                <a:ea typeface="Barlow" pitchFamily="34" charset="-122"/>
                <a:cs typeface="Barlow" pitchFamily="34" charset="-120"/>
              </a:rPr>
              <a:t>, tiếp tục được cải tiến và mở rộng các tính năng.</a:t>
            </a:r>
            <a:endParaRPr lang="en-US" sz="1900" dirty="0">
              <a:solidFill>
                <a:schemeClr val="tx1">
                  <a:lumMod val="95000"/>
                  <a:lumOff val="5000"/>
                </a:schemeClr>
              </a:solidFill>
            </a:endParaRPr>
          </a:p>
        </p:txBody>
      </p:sp>
      <p:sp>
        <p:nvSpPr>
          <p:cNvPr id="17" name="Text 4"/>
          <p:cNvSpPr/>
          <p:nvPr/>
        </p:nvSpPr>
        <p:spPr>
          <a:xfrm>
            <a:off x="117987" y="5267394"/>
            <a:ext cx="74159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r>
              <a:rPr lang="en-US" sz="1900" dirty="0">
                <a:solidFill>
                  <a:schemeClr val="tx1">
                    <a:lumMod val="95000"/>
                    <a:lumOff val="5000"/>
                  </a:schemeClr>
                </a:solidFill>
                <a:latin typeface="Barlow" pitchFamily="34" charset="0"/>
                <a:ea typeface="Barlow" pitchFamily="34" charset="-122"/>
                <a:cs typeface="Barlow" pitchFamily="34" charset="-120"/>
              </a:rPr>
              <a:t>Sau hơn 30 năm phát triển, Perl đã trở thành một công cụ lập trình đa năng và được ứng dụng rộng rãi trong nhiều lĩnh vực.</a:t>
            </a:r>
            <a:endParaRPr lang="en-US" sz="1900" dirty="0">
              <a:solidFill>
                <a:schemeClr val="tx1">
                  <a:lumMod val="95000"/>
                  <a:lumOff val="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06914"/>
            <a:ext cx="9257109"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Những Ưu Điểm Nổi Bật của Perl</a:t>
            </a:r>
            <a:endParaRPr lang="en-US" sz="4450" dirty="0"/>
          </a:p>
        </p:txBody>
      </p:sp>
      <p:sp>
        <p:nvSpPr>
          <p:cNvPr id="3" name="Text 1"/>
          <p:cNvSpPr/>
          <p:nvPr/>
        </p:nvSpPr>
        <p:spPr>
          <a:xfrm>
            <a:off x="793790" y="2762772"/>
            <a:ext cx="3042047"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Ứng dụng đa lĩnh vực</a:t>
            </a:r>
            <a:endParaRPr lang="en-US" sz="2200" dirty="0"/>
          </a:p>
        </p:txBody>
      </p:sp>
      <p:sp>
        <p:nvSpPr>
          <p:cNvPr id="4" name="Text 2"/>
          <p:cNvSpPr/>
          <p:nvPr/>
        </p:nvSpPr>
        <p:spPr>
          <a:xfrm>
            <a:off x="793790" y="3343917"/>
            <a:ext cx="3978116" cy="2907130"/>
          </a:xfrm>
          <a:prstGeom prst="rect">
            <a:avLst/>
          </a:prstGeom>
          <a:noFill/>
          <a:ln/>
        </p:spPr>
        <p:txBody>
          <a:bodyPr wrap="none" lIns="0" tIns="0" rIns="0" bIns="0" rtlCol="0" anchor="t"/>
          <a:lstStyle/>
          <a:p>
            <a:pPr>
              <a:lnSpc>
                <a:spcPts val="2850"/>
              </a:lnSpc>
            </a:pPr>
            <a:endParaRPr lang="en-US" sz="1750" dirty="0"/>
          </a:p>
        </p:txBody>
      </p:sp>
      <p:sp>
        <p:nvSpPr>
          <p:cNvPr id="5" name="Text 3"/>
          <p:cNvSpPr/>
          <p:nvPr/>
        </p:nvSpPr>
        <p:spPr>
          <a:xfrm>
            <a:off x="5332928" y="27627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Tích hợp liền mạch</a:t>
            </a:r>
            <a:endParaRPr lang="en-US" sz="2200" dirty="0"/>
          </a:p>
        </p:txBody>
      </p:sp>
      <p:sp>
        <p:nvSpPr>
          <p:cNvPr id="7" name="Text 5"/>
          <p:cNvSpPr/>
          <p:nvPr/>
        </p:nvSpPr>
        <p:spPr>
          <a:xfrm>
            <a:off x="9872067" y="27627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Alexandria" pitchFamily="34" charset="0"/>
                <a:ea typeface="Alexandria" pitchFamily="34" charset="-122"/>
                <a:cs typeface="Alexandria" pitchFamily="34" charset="-120"/>
              </a:rPr>
              <a:t>Hỗ trợ đa nền tảng</a:t>
            </a:r>
            <a:endParaRPr lang="en-US" sz="2200" dirty="0"/>
          </a:p>
        </p:txBody>
      </p:sp>
      <p:sp>
        <p:nvSpPr>
          <p:cNvPr id="12" name="Rectangle 11"/>
          <p:cNvSpPr/>
          <p:nvPr/>
        </p:nvSpPr>
        <p:spPr>
          <a:xfrm>
            <a:off x="658762" y="3146782"/>
            <a:ext cx="3923070" cy="3480160"/>
          </a:xfrm>
          <a:prstGeom prst="rect">
            <a:avLst/>
          </a:prstGeom>
        </p:spPr>
        <p:txBody>
          <a:bodyPr wrap="square">
            <a:spAutoFit/>
          </a:bodyPr>
          <a:lstStyle/>
          <a:p>
            <a:pPr lvl="0">
              <a:lnSpc>
                <a:spcPts val="2850"/>
              </a:lnSpc>
            </a:pPr>
            <a:r>
              <a:rPr lang="vi-VN" sz="1750" dirty="0">
                <a:solidFill>
                  <a:srgbClr val="404155"/>
                </a:solidFill>
                <a:latin typeface="Nobile" pitchFamily="34" charset="0"/>
                <a:ea typeface="Nobile" pitchFamily="34" charset="-122"/>
                <a:cs typeface="Nobile" pitchFamily="34" charset="-120"/>
              </a:rPr>
              <a:t>Perl được sử dụng rộng rãi trong nhiều lĩnh vực, từ xử lý văn bản và quản trị hệ thống đến phát triển web, phân tích dữ liệu, và nhiều hơn nữa. Khả năng xử lý văn bản mạnh mẽ của Perl giúp nó trở thành một công cụ lý tưởng cho việc tự động hóa các tác vụ lặp đi lặp lại.</a:t>
            </a:r>
            <a:endParaRPr lang="en-US" sz="1750" dirty="0">
              <a:solidFill>
                <a:prstClr val="black"/>
              </a:solidFill>
            </a:endParaRPr>
          </a:p>
        </p:txBody>
      </p:sp>
      <p:sp>
        <p:nvSpPr>
          <p:cNvPr id="15" name="Rectangle 14"/>
          <p:cNvSpPr/>
          <p:nvPr/>
        </p:nvSpPr>
        <p:spPr>
          <a:xfrm>
            <a:off x="5332928" y="3146782"/>
            <a:ext cx="4017549" cy="3323987"/>
          </a:xfrm>
          <a:prstGeom prst="rect">
            <a:avLst/>
          </a:prstGeom>
        </p:spPr>
        <p:txBody>
          <a:bodyPr wrap="square">
            <a:spAutoFit/>
          </a:bodyPr>
          <a:lstStyle/>
          <a:p>
            <a:pPr lvl="0">
              <a:lnSpc>
                <a:spcPct val="150000"/>
              </a:lnSpc>
            </a:pPr>
            <a:r>
              <a:rPr lang="vi-VN" sz="1750" dirty="0">
                <a:solidFill>
                  <a:prstClr val="black"/>
                </a:solidFill>
              </a:rPr>
              <a:t>Perl có khả năng tích hợp liền mạch với các ngôn ngữ lập trình khác như C và C++, cho phép người dùng kết hợp Perl với các công cụ mạnh mẽ khác để giải quyết các vấn đề phức tạp. Điều này tạo nên tính linh hoạt và hiệu quả cho Perl trong việc giải quyết nhiều loại vấn đề.</a:t>
            </a:r>
          </a:p>
        </p:txBody>
      </p:sp>
      <p:sp>
        <p:nvSpPr>
          <p:cNvPr id="23" name="Rectangle 22"/>
          <p:cNvSpPr/>
          <p:nvPr/>
        </p:nvSpPr>
        <p:spPr>
          <a:xfrm>
            <a:off x="9753600" y="3306504"/>
            <a:ext cx="4148564" cy="2585323"/>
          </a:xfrm>
          <a:prstGeom prst="rect">
            <a:avLst/>
          </a:prstGeom>
        </p:spPr>
        <p:txBody>
          <a:bodyPr wrap="square">
            <a:spAutoFit/>
          </a:bodyPr>
          <a:lstStyle/>
          <a:p>
            <a:r>
              <a:rPr lang="vi-VN" dirty="0" smtClean="0"/>
              <a:t>Hỗ trợ đa nền tảngPerl được hỗ trợ trên nhiều nền tảng, từ hệ điều hành Unix, Linux, đến Windows và macOS. Điều này cho phép người dùng sử dụng Perl trên nhiều loại máy tính khác nhau mà không gặp bất kỳ vấn đề nào về khả năng tương thích. Khả năng này làm cho Perl trở thành một ngôn ngữ </a:t>
            </a:r>
            <a:r>
              <a:rPr lang="vi-VN" sz="1750" dirty="0" smtClean="0"/>
              <a:t>lập</a:t>
            </a:r>
            <a:r>
              <a:rPr lang="vi-VN" dirty="0" smtClean="0"/>
              <a:t> trình linh hoạt và dễ sử dụng.</a:t>
            </a:r>
            <a:endParaRPr lang="en-US" dirty="0"/>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053376" y="18939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Cấu Trúc Cơ Bản của Ngôn Ngữ Perl</a:t>
            </a:r>
            <a:endParaRPr lang="en-US" sz="4450" dirty="0"/>
          </a:p>
        </p:txBody>
      </p:sp>
      <p:sp>
        <p:nvSpPr>
          <p:cNvPr id="5" name="Shape 1"/>
          <p:cNvSpPr/>
          <p:nvPr/>
        </p:nvSpPr>
        <p:spPr>
          <a:xfrm>
            <a:off x="6752140" y="1916408"/>
            <a:ext cx="3437930" cy="2722576"/>
          </a:xfrm>
          <a:prstGeom prst="roundRect">
            <a:avLst>
              <a:gd name="adj" fmla="val 3046"/>
            </a:avLst>
          </a:prstGeom>
          <a:solidFill>
            <a:srgbClr val="D2DDF9"/>
          </a:solidFill>
          <a:ln w="7620">
            <a:solidFill>
              <a:srgbClr val="B8C3DF"/>
            </a:solidFill>
            <a:prstDash val="solid"/>
          </a:ln>
        </p:spPr>
      </p:sp>
      <p:sp>
        <p:nvSpPr>
          <p:cNvPr id="6" name="Text 2"/>
          <p:cNvSpPr/>
          <p:nvPr/>
        </p:nvSpPr>
        <p:spPr>
          <a:xfrm>
            <a:off x="6986573" y="2150841"/>
            <a:ext cx="2998095" cy="616784"/>
          </a:xfrm>
          <a:prstGeom prst="rect">
            <a:avLst/>
          </a:prstGeom>
          <a:noFill/>
          <a:ln/>
        </p:spPr>
        <p:txBody>
          <a:bodyPr wrap="square" lIns="0" tIns="0" rIns="0" bIns="0" rtlCol="0" anchor="t"/>
          <a:lstStyle/>
          <a:p>
            <a:pPr marL="0" indent="0">
              <a:lnSpc>
                <a:spcPts val="2750"/>
              </a:lnSpc>
              <a:buNone/>
            </a:pPr>
            <a:r>
              <a:rPr lang="en-US" sz="2000" dirty="0">
                <a:solidFill>
                  <a:srgbClr val="404155"/>
                </a:solidFill>
                <a:latin typeface="Alexandria" pitchFamily="34" charset="0"/>
                <a:ea typeface="Alexandria" pitchFamily="34" charset="-122"/>
                <a:cs typeface="Alexandria" pitchFamily="34" charset="-120"/>
              </a:rPr>
              <a:t>Biến với các ký hiệu: $, @, %</a:t>
            </a:r>
            <a:endParaRPr lang="en-US" sz="2000" dirty="0"/>
          </a:p>
        </p:txBody>
      </p:sp>
      <p:sp>
        <p:nvSpPr>
          <p:cNvPr id="7" name="Text 3"/>
          <p:cNvSpPr/>
          <p:nvPr/>
        </p:nvSpPr>
        <p:spPr>
          <a:xfrm>
            <a:off x="6986573" y="2995590"/>
            <a:ext cx="2998095" cy="1579267"/>
          </a:xfrm>
          <a:prstGeom prst="rect">
            <a:avLst/>
          </a:prstGeom>
          <a:noFill/>
          <a:ln/>
        </p:spPr>
        <p:txBody>
          <a:bodyPr wrap="square" lIns="0" tIns="0" rIns="0" bIns="0" rtlCol="0" anchor="t"/>
          <a:lstStyle/>
          <a:p>
            <a:pPr marL="0" indent="0">
              <a:lnSpc>
                <a:spcPts val="2850"/>
              </a:lnSpc>
              <a:buNone/>
            </a:pPr>
            <a:r>
              <a:rPr lang="en-US" sz="1600" dirty="0">
                <a:solidFill>
                  <a:srgbClr val="404155"/>
                </a:solidFill>
                <a:latin typeface="Nobile" pitchFamily="34" charset="0"/>
                <a:ea typeface="Nobile" pitchFamily="34" charset="-122"/>
                <a:cs typeface="Nobile" pitchFamily="34" charset="-120"/>
              </a:rPr>
              <a:t>Perl sử dụng các ký hiệu đặc biệt để biểu diễn các kiểu dữ liệu khác nhau, như biến scalar ($), mảng (@), và từ điển (%).</a:t>
            </a:r>
            <a:endParaRPr lang="en-US" sz="1600" dirty="0"/>
          </a:p>
        </p:txBody>
      </p:sp>
      <p:sp>
        <p:nvSpPr>
          <p:cNvPr id="8" name="Shape 4"/>
          <p:cNvSpPr/>
          <p:nvPr/>
        </p:nvSpPr>
        <p:spPr>
          <a:xfrm>
            <a:off x="10643817" y="1916408"/>
            <a:ext cx="3437930" cy="2722576"/>
          </a:xfrm>
          <a:prstGeom prst="roundRect">
            <a:avLst>
              <a:gd name="adj" fmla="val 3046"/>
            </a:avLst>
          </a:prstGeom>
          <a:solidFill>
            <a:srgbClr val="D2DDF9"/>
          </a:solidFill>
          <a:ln w="7620">
            <a:solidFill>
              <a:srgbClr val="B8C3DF"/>
            </a:solidFill>
            <a:prstDash val="solid"/>
          </a:ln>
        </p:spPr>
      </p:sp>
      <p:sp>
        <p:nvSpPr>
          <p:cNvPr id="9" name="Text 5"/>
          <p:cNvSpPr/>
          <p:nvPr/>
        </p:nvSpPr>
        <p:spPr>
          <a:xfrm>
            <a:off x="10878250" y="2150841"/>
            <a:ext cx="2998095" cy="616784"/>
          </a:xfrm>
          <a:prstGeom prst="rect">
            <a:avLst/>
          </a:prstGeom>
          <a:noFill/>
          <a:ln/>
        </p:spPr>
        <p:txBody>
          <a:bodyPr wrap="square" lIns="0" tIns="0" rIns="0" bIns="0" rtlCol="0" anchor="t"/>
          <a:lstStyle/>
          <a:p>
            <a:pPr marL="0" indent="0">
              <a:lnSpc>
                <a:spcPts val="2750"/>
              </a:lnSpc>
              <a:buNone/>
            </a:pPr>
            <a:r>
              <a:rPr lang="en-US" sz="2000" dirty="0">
                <a:solidFill>
                  <a:srgbClr val="404155"/>
                </a:solidFill>
                <a:latin typeface="Alexandria" pitchFamily="34" charset="0"/>
                <a:ea typeface="Alexandria" pitchFamily="34" charset="-122"/>
                <a:cs typeface="Alexandria" pitchFamily="34" charset="-120"/>
              </a:rPr>
              <a:t>Câu lệnh điều kiện và vòng lặp linh hoạt</a:t>
            </a:r>
            <a:endParaRPr lang="en-US" sz="2000" dirty="0"/>
          </a:p>
        </p:txBody>
      </p:sp>
      <p:sp>
        <p:nvSpPr>
          <p:cNvPr id="10" name="Text 6"/>
          <p:cNvSpPr/>
          <p:nvPr/>
        </p:nvSpPr>
        <p:spPr>
          <a:xfrm>
            <a:off x="10878250" y="2995590"/>
            <a:ext cx="2998095" cy="1579267"/>
          </a:xfrm>
          <a:prstGeom prst="rect">
            <a:avLst/>
          </a:prstGeom>
          <a:noFill/>
          <a:ln/>
        </p:spPr>
        <p:txBody>
          <a:bodyPr wrap="square" lIns="0" tIns="0" rIns="0" bIns="0" rtlCol="0" anchor="t"/>
          <a:lstStyle/>
          <a:p>
            <a:pPr marL="0" indent="0">
              <a:lnSpc>
                <a:spcPts val="2850"/>
              </a:lnSpc>
              <a:buNone/>
            </a:pPr>
            <a:r>
              <a:rPr lang="en-US" sz="1600" dirty="0">
                <a:solidFill>
                  <a:srgbClr val="404155"/>
                </a:solidFill>
                <a:latin typeface="Nobile" pitchFamily="34" charset="0"/>
                <a:ea typeface="Nobile" pitchFamily="34" charset="-122"/>
                <a:cs typeface="Nobile" pitchFamily="34" charset="-120"/>
              </a:rPr>
              <a:t>Perl cung cấp các cấu trúc kiểm soát luồng linh hoạt, cho phép xử lý các tình huống phức tạp một cách hiệu quả.</a:t>
            </a:r>
            <a:endParaRPr lang="en-US" sz="1600" dirty="0"/>
          </a:p>
        </p:txBody>
      </p:sp>
      <p:pic>
        <p:nvPicPr>
          <p:cNvPr id="11" name="Picture 10">
            <a:extLst>
              <a:ext uri="{FF2B5EF4-FFF2-40B4-BE49-F238E27FC236}">
                <a16:creationId xmlns:a16="http://schemas.microsoft.com/office/drawing/2014/main" id="{12348F7C-8787-4D94-AA1B-A1E81CB4190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67098" y="2198514"/>
            <a:ext cx="6520474" cy="3953657"/>
          </a:xfrm>
          <a:prstGeom prst="rect">
            <a:avLst/>
          </a:prstGeom>
        </p:spPr>
      </p:pic>
      <p:sp>
        <p:nvSpPr>
          <p:cNvPr id="12" name="Shape 4"/>
          <p:cNvSpPr/>
          <p:nvPr/>
        </p:nvSpPr>
        <p:spPr>
          <a:xfrm>
            <a:off x="8742965" y="4948421"/>
            <a:ext cx="3437930" cy="3007091"/>
          </a:xfrm>
          <a:prstGeom prst="roundRect">
            <a:avLst>
              <a:gd name="adj" fmla="val 3046"/>
            </a:avLst>
          </a:prstGeom>
          <a:solidFill>
            <a:srgbClr val="D2DDF9"/>
          </a:solidFill>
          <a:ln w="7620">
            <a:solidFill>
              <a:srgbClr val="B8C3DF"/>
            </a:solidFill>
            <a:prstDash val="solid"/>
          </a:ln>
        </p:spPr>
      </p:sp>
      <p:sp>
        <p:nvSpPr>
          <p:cNvPr id="13" name="Text 5"/>
          <p:cNvSpPr/>
          <p:nvPr/>
        </p:nvSpPr>
        <p:spPr>
          <a:xfrm>
            <a:off x="8977398" y="5182855"/>
            <a:ext cx="2998095" cy="390144"/>
          </a:xfrm>
          <a:prstGeom prst="rect">
            <a:avLst/>
          </a:prstGeom>
          <a:noFill/>
          <a:ln/>
        </p:spPr>
        <p:txBody>
          <a:bodyPr wrap="square" lIns="0" tIns="0" rIns="0" bIns="0" rtlCol="0" anchor="t"/>
          <a:lstStyle/>
          <a:p>
            <a:pPr>
              <a:lnSpc>
                <a:spcPts val="2750"/>
              </a:lnSpc>
            </a:pPr>
            <a:r>
              <a:rPr lang="en-US" sz="2000" dirty="0" err="1">
                <a:solidFill>
                  <a:srgbClr val="404155"/>
                </a:solidFill>
                <a:latin typeface="Alexandria" pitchFamily="34" charset="0"/>
                <a:ea typeface="Alexandria" pitchFamily="34" charset="-122"/>
                <a:cs typeface="Alexandria" pitchFamily="34" charset="-120"/>
              </a:rPr>
              <a:t>Hàm</a:t>
            </a:r>
            <a:endParaRPr lang="en-US" sz="2000" dirty="0">
              <a:solidFill>
                <a:srgbClr val="404155"/>
              </a:solidFill>
              <a:latin typeface="Alexandria" pitchFamily="34" charset="0"/>
              <a:ea typeface="Alexandria" pitchFamily="34" charset="-122"/>
              <a:cs typeface="Alexandria" pitchFamily="34" charset="-120"/>
            </a:endParaRPr>
          </a:p>
        </p:txBody>
      </p:sp>
      <p:sp>
        <p:nvSpPr>
          <p:cNvPr id="14" name="Text 6"/>
          <p:cNvSpPr/>
          <p:nvPr/>
        </p:nvSpPr>
        <p:spPr>
          <a:xfrm>
            <a:off x="8962882" y="5572999"/>
            <a:ext cx="3160292" cy="2654433"/>
          </a:xfrm>
          <a:prstGeom prst="rect">
            <a:avLst/>
          </a:prstGeom>
          <a:noFill/>
          <a:ln/>
        </p:spPr>
        <p:txBody>
          <a:bodyPr wrap="square" lIns="0" tIns="0" rIns="0" bIns="0" rtlCol="0" anchor="t"/>
          <a:lstStyle/>
          <a:p>
            <a:pPr>
              <a:lnSpc>
                <a:spcPts val="2850"/>
              </a:lnSpc>
            </a:pPr>
            <a:r>
              <a:rPr lang="en-US" sz="1600" dirty="0" err="1" smtClean="0">
                <a:solidFill>
                  <a:srgbClr val="404155"/>
                </a:solidFill>
                <a:latin typeface="Nobile" pitchFamily="34" charset="0"/>
                <a:ea typeface="Nobile" pitchFamily="34" charset="-122"/>
                <a:cs typeface="Nobile" pitchFamily="34" charset="-120"/>
              </a:rPr>
              <a:t>Hàm</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trong</a:t>
            </a:r>
            <a:r>
              <a:rPr lang="en-US" sz="1600" dirty="0" smtClean="0">
                <a:solidFill>
                  <a:srgbClr val="404155"/>
                </a:solidFill>
                <a:latin typeface="Nobile" pitchFamily="34" charset="0"/>
                <a:ea typeface="Nobile" pitchFamily="34" charset="-122"/>
                <a:cs typeface="Nobile" pitchFamily="34" charset="-120"/>
              </a:rPr>
              <a:t> Perl </a:t>
            </a:r>
            <a:r>
              <a:rPr lang="en-US" sz="1600" dirty="0" err="1" smtClean="0">
                <a:solidFill>
                  <a:srgbClr val="404155"/>
                </a:solidFill>
                <a:latin typeface="Nobile" pitchFamily="34" charset="0"/>
                <a:ea typeface="Nobile" pitchFamily="34" charset="-122"/>
                <a:cs typeface="Nobile" pitchFamily="34" charset="-120"/>
              </a:rPr>
              <a:t>được</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định</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nghĩa</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bằng</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từ</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khóa</a:t>
            </a:r>
            <a:r>
              <a:rPr lang="en-US" sz="1600" dirty="0" smtClean="0">
                <a:solidFill>
                  <a:srgbClr val="404155"/>
                </a:solidFill>
                <a:latin typeface="Nobile" pitchFamily="34" charset="0"/>
                <a:ea typeface="Nobile" pitchFamily="34" charset="-122"/>
                <a:cs typeface="Nobile" pitchFamily="34" charset="-120"/>
              </a:rPr>
              <a:t> sub, </a:t>
            </a:r>
            <a:r>
              <a:rPr lang="en-US" sz="1600" dirty="0" err="1" smtClean="0">
                <a:solidFill>
                  <a:srgbClr val="404155"/>
                </a:solidFill>
                <a:latin typeface="Nobile" pitchFamily="34" charset="0"/>
                <a:ea typeface="Nobile" pitchFamily="34" charset="-122"/>
                <a:cs typeface="Nobile" pitchFamily="34" charset="-120"/>
              </a:rPr>
              <a:t>theo</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sau</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là</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tên</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hàm</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và</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một</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khối</a:t>
            </a:r>
            <a:r>
              <a:rPr lang="en-US" sz="1600" dirty="0" smtClean="0">
                <a:solidFill>
                  <a:srgbClr val="404155"/>
                </a:solidFill>
                <a:latin typeface="Nobile" pitchFamily="34" charset="0"/>
                <a:ea typeface="Nobile" pitchFamily="34" charset="-122"/>
                <a:cs typeface="Nobile" pitchFamily="34" charset="-120"/>
              </a:rPr>
              <a:t> </a:t>
            </a:r>
            <a:r>
              <a:rPr lang="en-US" sz="1600" dirty="0" err="1" smtClean="0">
                <a:solidFill>
                  <a:srgbClr val="404155"/>
                </a:solidFill>
                <a:latin typeface="Nobile" pitchFamily="34" charset="0"/>
                <a:ea typeface="Nobile" pitchFamily="34" charset="-122"/>
                <a:cs typeface="Nobile" pitchFamily="34" charset="-120"/>
              </a:rPr>
              <a:t>mã</a:t>
            </a:r>
            <a:endParaRPr lang="en-US" sz="1600" dirty="0" smtClean="0">
              <a:solidFill>
                <a:srgbClr val="404155"/>
              </a:solidFill>
              <a:latin typeface="Nobile" pitchFamily="34" charset="0"/>
              <a:ea typeface="Nobile" pitchFamily="34" charset="-122"/>
              <a:cs typeface="Nobile" pitchFamily="34" charset="-120"/>
            </a:endParaRPr>
          </a:p>
          <a:p>
            <a:pPr>
              <a:lnSpc>
                <a:spcPts val="2850"/>
              </a:lnSpc>
            </a:pPr>
            <a:r>
              <a:rPr lang="en-US" sz="1600" b="1" dirty="0" err="1" smtClean="0">
                <a:solidFill>
                  <a:srgbClr val="404155"/>
                </a:solidFill>
                <a:latin typeface="Nirmala UI Semilight" panose="020B0402040204020203" pitchFamily="34" charset="0"/>
                <a:ea typeface="Nirmala UI Semilight" panose="020B0402040204020203" pitchFamily="34" charset="0"/>
                <a:cs typeface="Nirmala UI Semilight" panose="020B0402040204020203" pitchFamily="34" charset="0"/>
              </a:rPr>
              <a:t>Cú</a:t>
            </a:r>
            <a:r>
              <a:rPr lang="en-US" sz="1600" b="1" dirty="0" smtClean="0">
                <a:solidFill>
                  <a:srgbClr val="404155"/>
                </a:solidFill>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1600" b="1" dirty="0" err="1" smtClean="0">
                <a:solidFill>
                  <a:srgbClr val="404155"/>
                </a:solidFill>
                <a:latin typeface="Nirmala UI Semilight" panose="020B0402040204020203" pitchFamily="34" charset="0"/>
                <a:ea typeface="Nirmala UI Semilight" panose="020B0402040204020203" pitchFamily="34" charset="0"/>
                <a:cs typeface="Nirmala UI Semilight" panose="020B0402040204020203" pitchFamily="34" charset="0"/>
              </a:rPr>
              <a:t>pháp</a:t>
            </a:r>
            <a:r>
              <a:rPr lang="en-US" sz="1600" b="1" dirty="0" smtClean="0">
                <a:solidFill>
                  <a:srgbClr val="404155"/>
                </a:solidFill>
                <a:latin typeface="Nirmala UI Semilight" panose="020B0402040204020203" pitchFamily="34" charset="0"/>
                <a:ea typeface="Nirmala UI Semilight" panose="020B0402040204020203" pitchFamily="34" charset="0"/>
                <a:cs typeface="Nirmala UI Semilight" panose="020B0402040204020203" pitchFamily="34" charset="0"/>
              </a:rPr>
              <a:t>:</a:t>
            </a:r>
            <a:r>
              <a:rPr lang="en-US" sz="1600" b="1" dirty="0" smtClean="0">
                <a:solidFill>
                  <a:srgbClr val="404155"/>
                </a:solidFill>
                <a:latin typeface="Nobile" pitchFamily="34" charset="0"/>
                <a:ea typeface="Nobile" pitchFamily="34" charset="-122"/>
                <a:cs typeface="Nobile" pitchFamily="34" charset="-120"/>
              </a:rPr>
              <a:t> </a:t>
            </a:r>
          </a:p>
          <a:p>
            <a:r>
              <a:rPr lang="en-US" sz="1600" dirty="0" smtClean="0"/>
              <a:t>sub </a:t>
            </a:r>
            <a:r>
              <a:rPr lang="en-US" sz="1600" dirty="0" err="1"/>
              <a:t>ten_ham</a:t>
            </a:r>
            <a:r>
              <a:rPr lang="en-US" sz="1600" dirty="0"/>
              <a:t> { </a:t>
            </a:r>
            <a:endParaRPr lang="en-US" sz="1600" dirty="0" smtClean="0"/>
          </a:p>
          <a:p>
            <a:r>
              <a:rPr lang="en-US" sz="1600" dirty="0" smtClean="0"/>
              <a:t>       # </a:t>
            </a:r>
            <a:r>
              <a:rPr lang="en-US" sz="1600" dirty="0" err="1"/>
              <a:t>Các</a:t>
            </a:r>
            <a:r>
              <a:rPr lang="en-US" sz="1600" dirty="0"/>
              <a:t> </a:t>
            </a:r>
            <a:r>
              <a:rPr lang="en-US" sz="1600" dirty="0" err="1"/>
              <a:t>lệnh</a:t>
            </a:r>
            <a:r>
              <a:rPr lang="en-US" sz="1600" dirty="0"/>
              <a:t> </a:t>
            </a:r>
            <a:r>
              <a:rPr lang="en-US" sz="1600" dirty="0" err="1"/>
              <a:t>thực</a:t>
            </a:r>
            <a:r>
              <a:rPr lang="en-US" sz="1600" dirty="0"/>
              <a:t> </a:t>
            </a:r>
            <a:r>
              <a:rPr lang="en-US" sz="1600" dirty="0" err="1"/>
              <a:t>thi</a:t>
            </a:r>
            <a:r>
              <a:rPr lang="en-US" sz="1600" dirty="0"/>
              <a:t> </a:t>
            </a:r>
            <a:r>
              <a:rPr lang="en-US" sz="1600" dirty="0" err="1"/>
              <a:t>trong</a:t>
            </a:r>
            <a:r>
              <a:rPr lang="en-US" sz="1600" dirty="0"/>
              <a:t> </a:t>
            </a:r>
            <a:r>
              <a:rPr lang="en-US" sz="1600" dirty="0" err="1"/>
              <a:t>hàm</a:t>
            </a:r>
            <a:r>
              <a:rPr lang="en-US" sz="1600" dirty="0"/>
              <a:t> </a:t>
            </a:r>
            <a:endParaRPr lang="en-US" sz="1600" dirty="0" smtClean="0"/>
          </a:p>
          <a:p>
            <a:r>
              <a:rPr lang="en-US" sz="1600" dirty="0" smtClean="0"/>
              <a:t>}</a:t>
            </a:r>
            <a:endParaRPr lang="en-US" sz="1600" dirty="0">
              <a:solidFill>
                <a:srgbClr val="404155"/>
              </a:solidFill>
              <a:latin typeface="Nobile" pitchFamily="34" charset="0"/>
              <a:ea typeface="Nobile" pitchFamily="34" charset="-122"/>
              <a:cs typeface="Nobile" pitchFamily="34" charset="-120"/>
            </a:endParaRPr>
          </a:p>
        </p:txBody>
      </p:sp>
    </p:spTree>
    <p:extLst>
      <p:ext uri="{BB962C8B-B14F-4D97-AF65-F5344CB8AC3E}">
        <p14:creationId xmlns:p14="http://schemas.microsoft.com/office/powerpoint/2010/main" val="237930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02638" y="2469057"/>
            <a:ext cx="6527762" cy="3715434"/>
          </a:xfrm>
          <a:prstGeom prst="rect">
            <a:avLst/>
          </a:prstGeom>
        </p:spPr>
      </p:pic>
      <p:sp>
        <p:nvSpPr>
          <p:cNvPr id="4" name="Text 0"/>
          <p:cNvSpPr/>
          <p:nvPr/>
        </p:nvSpPr>
        <p:spPr>
          <a:xfrm>
            <a:off x="793790" y="212181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Alexandria" pitchFamily="34" charset="0"/>
                <a:ea typeface="Alexandria" pitchFamily="34" charset="-122"/>
                <a:cs typeface="Alexandria" pitchFamily="34" charset="-120"/>
              </a:rPr>
              <a:t>Ví Dụ Mã Nguồn Perl Đơn Giản</a:t>
            </a:r>
            <a:endParaRPr lang="en-US" sz="4450" dirty="0"/>
          </a:p>
        </p:txBody>
      </p:sp>
      <p:sp>
        <p:nvSpPr>
          <p:cNvPr id="5" name="Text 1"/>
          <p:cNvSpPr/>
          <p:nvPr/>
        </p:nvSpPr>
        <p:spPr>
          <a:xfrm>
            <a:off x="793790" y="3879533"/>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Các ví dụ này trình bày những cấu trúc cơ bản của Perl như khai báo biến, thực hiện phép tính và in ra kết quả.</a:t>
            </a:r>
            <a:endParaRPr lang="en-US" sz="1750" dirty="0"/>
          </a:p>
        </p:txBody>
      </p:sp>
      <p:sp>
        <p:nvSpPr>
          <p:cNvPr id="6" name="Text 2"/>
          <p:cNvSpPr/>
          <p:nvPr/>
        </p:nvSpPr>
        <p:spPr>
          <a:xfrm>
            <a:off x="793790" y="4860488"/>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404155"/>
                </a:solidFill>
                <a:latin typeface="Nobile" pitchFamily="34" charset="0"/>
                <a:ea typeface="Nobile" pitchFamily="34" charset="-122"/>
                <a:cs typeface="Nobile" pitchFamily="34" charset="-120"/>
              </a:rPr>
              <a:t>"Hello World" in lời chào</a:t>
            </a:r>
            <a:endParaRPr lang="en-US" sz="1750" dirty="0"/>
          </a:p>
        </p:txBody>
      </p:sp>
      <p:sp>
        <p:nvSpPr>
          <p:cNvPr id="7" name="Text 3"/>
          <p:cNvSpPr/>
          <p:nvPr/>
        </p:nvSpPr>
        <p:spPr>
          <a:xfrm>
            <a:off x="793790" y="5302687"/>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404155"/>
                </a:solidFill>
                <a:latin typeface="Nobile" pitchFamily="34" charset="0"/>
                <a:ea typeface="Nobile" pitchFamily="34" charset="-122"/>
                <a:cs typeface="Nobile" pitchFamily="34" charset="-120"/>
              </a:rPr>
              <a:t>Phép tính tổng 2 số</a:t>
            </a:r>
            <a:endParaRPr lang="en-US" sz="1750" dirty="0"/>
          </a:p>
        </p:txBody>
      </p:sp>
      <p:sp>
        <p:nvSpPr>
          <p:cNvPr id="8" name="Text 4"/>
          <p:cNvSpPr/>
          <p:nvPr/>
        </p:nvSpPr>
        <p:spPr>
          <a:xfrm>
            <a:off x="793790" y="5744885"/>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404155"/>
                </a:solidFill>
                <a:latin typeface="Nobile" pitchFamily="34" charset="0"/>
                <a:ea typeface="Nobile" pitchFamily="34" charset="-122"/>
                <a:cs typeface="Nobile" pitchFamily="34" charset="-120"/>
              </a:rPr>
              <a:t>Minh họa cú pháp biến, toán tử</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3488" y="2731175"/>
            <a:ext cx="4919305" cy="2767132"/>
          </a:xfrm>
          <a:prstGeom prst="rect">
            <a:avLst/>
          </a:prstGeom>
        </p:spPr>
      </p:pic>
      <p:sp>
        <p:nvSpPr>
          <p:cNvPr id="4" name="Text 0"/>
          <p:cNvSpPr/>
          <p:nvPr/>
        </p:nvSpPr>
        <p:spPr>
          <a:xfrm>
            <a:off x="6280190" y="-122538"/>
            <a:ext cx="6237684" cy="1986970"/>
          </a:xfrm>
          <a:prstGeom prst="rect">
            <a:avLst/>
          </a:prstGeom>
          <a:noFill/>
          <a:ln/>
        </p:spPr>
        <p:txBody>
          <a:bodyPr wrap="none" lIns="0" tIns="0" rIns="0" bIns="0" rtlCol="0" anchor="t"/>
          <a:lstStyle/>
          <a:p>
            <a:pPr marL="0" indent="0">
              <a:lnSpc>
                <a:spcPct val="150000"/>
              </a:lnSpc>
              <a:buNone/>
            </a:pPr>
            <a:r>
              <a:rPr lang="en-US" sz="5000" b="1" kern="0" spc="-98" dirty="0" err="1" smtClean="0">
                <a:solidFill>
                  <a:srgbClr val="F95F88"/>
                </a:solidFill>
                <a:latin typeface="Petrona Bold" pitchFamily="34" charset="0"/>
                <a:ea typeface="Petrona Bold" pitchFamily="34" charset="-122"/>
                <a:cs typeface="Petrona Bold" pitchFamily="34" charset="-120"/>
              </a:rPr>
              <a:t>Nhập</a:t>
            </a:r>
            <a:r>
              <a:rPr lang="en-US" sz="5000" b="1" kern="0" spc="-98" dirty="0" smtClean="0">
                <a:solidFill>
                  <a:srgbClr val="F95F88"/>
                </a:solidFill>
                <a:latin typeface="Petrona Bold" pitchFamily="34" charset="0"/>
                <a:ea typeface="Petrona Bold" pitchFamily="34" charset="-122"/>
                <a:cs typeface="Petrona Bold" pitchFamily="34" charset="-120"/>
              </a:rPr>
              <a:t>:</a:t>
            </a:r>
          </a:p>
          <a:p>
            <a:pPr marL="685800" indent="-685800">
              <a:lnSpc>
                <a:spcPct val="150000"/>
              </a:lnSpc>
              <a:buFont typeface="Wingdings" panose="05000000000000000000" pitchFamily="2" charset="2"/>
              <a:buChar char="v"/>
            </a:pPr>
            <a:r>
              <a:rPr lang="en-US" sz="4000" dirty="0" err="1"/>
              <a:t>Nhập</a:t>
            </a:r>
            <a:r>
              <a:rPr lang="en-US" sz="4000" dirty="0"/>
              <a:t> </a:t>
            </a:r>
            <a:r>
              <a:rPr lang="en-US" sz="4000" dirty="0" err="1"/>
              <a:t>vào</a:t>
            </a:r>
            <a:r>
              <a:rPr lang="en-US" sz="4000" dirty="0"/>
              <a:t> </a:t>
            </a:r>
            <a:r>
              <a:rPr lang="en-US" sz="4000" dirty="0" err="1"/>
              <a:t>từ</a:t>
            </a:r>
            <a:r>
              <a:rPr lang="en-US" sz="4000" dirty="0"/>
              <a:t> STDIN</a:t>
            </a:r>
          </a:p>
          <a:p>
            <a:pPr marL="0" indent="0">
              <a:lnSpc>
                <a:spcPts val="6100"/>
              </a:lnSpc>
              <a:buNone/>
            </a:pPr>
            <a:endParaRPr lang="en-US" sz="4900" dirty="0"/>
          </a:p>
        </p:txBody>
      </p:sp>
      <p:sp>
        <p:nvSpPr>
          <p:cNvPr id="5" name="Shape 1"/>
          <p:cNvSpPr/>
          <p:nvPr/>
        </p:nvSpPr>
        <p:spPr>
          <a:xfrm>
            <a:off x="6280190" y="2477691"/>
            <a:ext cx="3664863" cy="2446496"/>
          </a:xfrm>
          <a:prstGeom prst="roundRect">
            <a:avLst>
              <a:gd name="adj" fmla="val 3894"/>
            </a:avLst>
          </a:prstGeom>
          <a:solidFill>
            <a:srgbClr val="E0D7F4"/>
          </a:solidFill>
          <a:ln w="7620">
            <a:solidFill>
              <a:srgbClr val="C6BDDA"/>
            </a:solidFill>
            <a:prstDash val="solid"/>
          </a:ln>
        </p:spPr>
      </p:sp>
      <p:sp>
        <p:nvSpPr>
          <p:cNvPr id="6" name="Text 2"/>
          <p:cNvSpPr/>
          <p:nvPr/>
        </p:nvSpPr>
        <p:spPr>
          <a:xfrm>
            <a:off x="6514624" y="2712125"/>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Toán tử vào chuẩn</a:t>
            </a:r>
            <a:endParaRPr lang="en-US" sz="2450" dirty="0"/>
          </a:p>
        </p:txBody>
      </p:sp>
      <p:sp>
        <p:nvSpPr>
          <p:cNvPr id="7" name="Text 3"/>
          <p:cNvSpPr/>
          <p:nvPr/>
        </p:nvSpPr>
        <p:spPr>
          <a:xfrm>
            <a:off x="6514624" y="3238143"/>
            <a:ext cx="3195995" cy="1088708"/>
          </a:xfrm>
          <a:prstGeom prst="rect">
            <a:avLst/>
          </a:prstGeom>
          <a:noFill/>
          <a:ln/>
        </p:spPr>
        <p:txBody>
          <a:bodyPr wrap="square" lIns="0" tIns="0" rIns="0" bIns="0" rtlCol="0" anchor="t"/>
          <a:lstStyle/>
          <a:p>
            <a:pPr>
              <a:lnSpc>
                <a:spcPts val="2850"/>
              </a:lnSpc>
            </a:pPr>
            <a:r>
              <a:rPr lang="en-US" sz="1750" kern="0" spc="-36" dirty="0">
                <a:solidFill>
                  <a:srgbClr val="272525"/>
                </a:solidFill>
                <a:latin typeface="Inter" pitchFamily="34" charset="0"/>
                <a:ea typeface="Inter" pitchFamily="34" charset="-122"/>
                <a:cs typeface="Inter" pitchFamily="34" charset="-120"/>
              </a:rPr>
              <a:t>Toán tử vào </a:t>
            </a:r>
            <a:r>
              <a:rPr lang="en-US" sz="1750" kern="0" spc="-36" dirty="0" err="1">
                <a:solidFill>
                  <a:srgbClr val="272525"/>
                </a:solidFill>
                <a:latin typeface="Inter" pitchFamily="34" charset="0"/>
                <a:ea typeface="Inter" pitchFamily="34" charset="-122"/>
                <a:cs typeface="Inter" pitchFamily="34" charset="-120"/>
              </a:rPr>
              <a:t>chuẩn</a:t>
            </a:r>
            <a:r>
              <a:rPr lang="en-US" sz="1750" kern="0" spc="-36" dirty="0">
                <a:solidFill>
                  <a:srgbClr val="272525"/>
                </a:solidFill>
                <a:latin typeface="Inter" pitchFamily="34" charset="0"/>
                <a:ea typeface="Inter" pitchFamily="34" charset="-122"/>
                <a:cs typeface="Inter" pitchFamily="34" charset="-120"/>
              </a:rPr>
              <a:t> </a:t>
            </a:r>
            <a:r>
              <a:rPr lang="en-US" altLang="en-US" dirty="0"/>
              <a:t>&lt;STDIN&gt;</a:t>
            </a:r>
            <a:r>
              <a:rPr lang="en-US" sz="1750" kern="0" spc="-36" dirty="0" smtClean="0">
                <a:solidFill>
                  <a:srgbClr val="272525"/>
                </a:solidFill>
                <a:latin typeface="Inter" pitchFamily="34" charset="0"/>
                <a:ea typeface="Inter" pitchFamily="34" charset="-122"/>
                <a:cs typeface="Inter" pitchFamily="34" charset="-120"/>
              </a:rPr>
              <a:t> </a:t>
            </a:r>
            <a:r>
              <a:rPr lang="en-US" sz="1750" kern="0" spc="-36" dirty="0">
                <a:solidFill>
                  <a:srgbClr val="272525"/>
                </a:solidFill>
                <a:latin typeface="Inter" pitchFamily="34" charset="0"/>
                <a:ea typeface="Inter" pitchFamily="34" charset="-122"/>
                <a:cs typeface="Inter" pitchFamily="34" charset="-120"/>
              </a:rPr>
              <a:t>là một cách để đọc dữ liệu từ người dùng hoặc các nguồn khác.</a:t>
            </a:r>
            <a:endParaRPr lang="en-US" sz="1750" dirty="0"/>
          </a:p>
        </p:txBody>
      </p:sp>
      <p:sp>
        <p:nvSpPr>
          <p:cNvPr id="8" name="Shape 4"/>
          <p:cNvSpPr/>
          <p:nvPr/>
        </p:nvSpPr>
        <p:spPr>
          <a:xfrm>
            <a:off x="10171867" y="2477691"/>
            <a:ext cx="3664863" cy="2446496"/>
          </a:xfrm>
          <a:prstGeom prst="roundRect">
            <a:avLst>
              <a:gd name="adj" fmla="val 3894"/>
            </a:avLst>
          </a:prstGeom>
          <a:solidFill>
            <a:srgbClr val="E0D7F4"/>
          </a:solidFill>
          <a:ln w="7620">
            <a:solidFill>
              <a:srgbClr val="C6BDDA"/>
            </a:solidFill>
            <a:prstDash val="solid"/>
          </a:ln>
        </p:spPr>
      </p:sp>
      <p:sp>
        <p:nvSpPr>
          <p:cNvPr id="9" name="Text 5"/>
          <p:cNvSpPr/>
          <p:nvPr/>
        </p:nvSpPr>
        <p:spPr>
          <a:xfrm>
            <a:off x="10406301" y="2712125"/>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Đọc dòng tiếp theo</a:t>
            </a:r>
            <a:endParaRPr lang="en-US" sz="2450" dirty="0"/>
          </a:p>
        </p:txBody>
      </p:sp>
      <p:sp>
        <p:nvSpPr>
          <p:cNvPr id="10" name="Text 6"/>
          <p:cNvSpPr/>
          <p:nvPr/>
        </p:nvSpPr>
        <p:spPr>
          <a:xfrm>
            <a:off x="10406301" y="3238143"/>
            <a:ext cx="319599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Bằng cách gán toán tử vào chuẩn cho một biến, bạn có thể đọc dữ liệu được nhập vào từng dòng.</a:t>
            </a:r>
            <a:endParaRPr lang="en-US" sz="1750" dirty="0"/>
          </a:p>
        </p:txBody>
      </p:sp>
      <p:sp>
        <p:nvSpPr>
          <p:cNvPr id="11" name="Shape 7"/>
          <p:cNvSpPr/>
          <p:nvPr/>
        </p:nvSpPr>
        <p:spPr>
          <a:xfrm>
            <a:off x="6280190" y="5151001"/>
            <a:ext cx="7556421" cy="1720691"/>
          </a:xfrm>
          <a:prstGeom prst="roundRect">
            <a:avLst>
              <a:gd name="adj" fmla="val 5537"/>
            </a:avLst>
          </a:prstGeom>
          <a:solidFill>
            <a:srgbClr val="E0D7F4"/>
          </a:solidFill>
          <a:ln w="7620">
            <a:solidFill>
              <a:srgbClr val="C6BDDA"/>
            </a:solidFill>
            <a:prstDash val="solid"/>
          </a:ln>
        </p:spPr>
      </p:sp>
      <p:sp>
        <p:nvSpPr>
          <p:cNvPr id="12" name="Text 8"/>
          <p:cNvSpPr/>
          <p:nvPr/>
        </p:nvSpPr>
        <p:spPr>
          <a:xfrm>
            <a:off x="6514624" y="5385435"/>
            <a:ext cx="3118842"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Đọc tất cả các dòng</a:t>
            </a:r>
            <a:endParaRPr lang="en-US" sz="2450" dirty="0"/>
          </a:p>
        </p:txBody>
      </p:sp>
      <p:sp>
        <p:nvSpPr>
          <p:cNvPr id="13" name="Text 9"/>
          <p:cNvSpPr/>
          <p:nvPr/>
        </p:nvSpPr>
        <p:spPr>
          <a:xfrm>
            <a:off x="6514624" y="5911453"/>
            <a:ext cx="7087553"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Trong ngữ cảnh mảng, toán tử vào chuẩn sẽ trả về tất cả các dòng được nhập vào dưới dạng một mảng.</a:t>
            </a:r>
            <a:endParaRPr lang="en-US" sz="1750" dirty="0"/>
          </a:p>
        </p:txBody>
      </p:sp>
    </p:spTree>
    <p:extLst>
      <p:ext uri="{BB962C8B-B14F-4D97-AF65-F5344CB8AC3E}">
        <p14:creationId xmlns:p14="http://schemas.microsoft.com/office/powerpoint/2010/main" val="3989003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89507" y="2278975"/>
            <a:ext cx="4995267" cy="3671530"/>
          </a:xfrm>
          <a:prstGeom prst="rect">
            <a:avLst/>
          </a:prstGeom>
        </p:spPr>
      </p:pic>
      <p:sp>
        <p:nvSpPr>
          <p:cNvPr id="4" name="Text 0"/>
          <p:cNvSpPr/>
          <p:nvPr/>
        </p:nvSpPr>
        <p:spPr>
          <a:xfrm>
            <a:off x="687467" y="540663"/>
            <a:ext cx="5402223" cy="675203"/>
          </a:xfrm>
          <a:prstGeom prst="rect">
            <a:avLst/>
          </a:prstGeom>
          <a:noFill/>
          <a:ln/>
        </p:spPr>
        <p:txBody>
          <a:bodyPr wrap="none" lIns="0" tIns="0" rIns="0" bIns="0" rtlCol="0" anchor="t"/>
          <a:lstStyle/>
          <a:p>
            <a:pPr marL="0" indent="0">
              <a:lnSpc>
                <a:spcPts val="5300"/>
              </a:lnSpc>
              <a:buNone/>
            </a:pPr>
            <a:r>
              <a:rPr lang="en-US" sz="4250" b="1" kern="0" spc="-85" dirty="0">
                <a:solidFill>
                  <a:srgbClr val="F95F88"/>
                </a:solidFill>
                <a:latin typeface="Petrona Bold" pitchFamily="34" charset="0"/>
                <a:ea typeface="Petrona Bold" pitchFamily="34" charset="-122"/>
                <a:cs typeface="Petrona Bold" pitchFamily="34" charset="-120"/>
              </a:rPr>
              <a:t>Xuất ra STDOUT</a:t>
            </a:r>
            <a:endParaRPr lang="en-US" sz="4250" dirty="0"/>
          </a:p>
        </p:txBody>
      </p:sp>
      <p:pic>
        <p:nvPicPr>
          <p:cNvPr id="5"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7467" y="1510427"/>
            <a:ext cx="491014" cy="491014"/>
          </a:xfrm>
          <a:prstGeom prst="rect">
            <a:avLst/>
          </a:prstGeom>
        </p:spPr>
      </p:pic>
      <p:sp>
        <p:nvSpPr>
          <p:cNvPr id="6" name="Text 1"/>
          <p:cNvSpPr/>
          <p:nvPr/>
        </p:nvSpPr>
        <p:spPr>
          <a:xfrm>
            <a:off x="687467" y="2197775"/>
            <a:ext cx="2701052" cy="337661"/>
          </a:xfrm>
          <a:prstGeom prst="rect">
            <a:avLst/>
          </a:prstGeom>
          <a:noFill/>
          <a:ln/>
        </p:spPr>
        <p:txBody>
          <a:bodyPr wrap="none" lIns="0" tIns="0" rIns="0" bIns="0" rtlCol="0" anchor="t"/>
          <a:lstStyle/>
          <a:p>
            <a:pPr marL="0" indent="0" algn="l">
              <a:lnSpc>
                <a:spcPts val="2650"/>
              </a:lnSpc>
              <a:buNone/>
            </a:pPr>
            <a:r>
              <a:rPr lang="en-US" sz="2100" b="1" kern="0" spc="-43" dirty="0">
                <a:solidFill>
                  <a:srgbClr val="272525"/>
                </a:solidFill>
                <a:latin typeface="Petrona Bold" pitchFamily="34" charset="0"/>
                <a:ea typeface="Petrona Bold" pitchFamily="34" charset="-122"/>
                <a:cs typeface="Petrona Bold" pitchFamily="34" charset="-120"/>
              </a:rPr>
              <a:t>Ghi ra STDOUT</a:t>
            </a:r>
            <a:endParaRPr lang="en-US" sz="2100" dirty="0"/>
          </a:p>
        </p:txBody>
      </p:sp>
      <p:sp>
        <p:nvSpPr>
          <p:cNvPr id="7" name="Text 2"/>
          <p:cNvSpPr/>
          <p:nvPr/>
        </p:nvSpPr>
        <p:spPr>
          <a:xfrm>
            <a:off x="687467" y="2653189"/>
            <a:ext cx="7769066" cy="628650"/>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Trong Perl, bạn có thể sử dụng các toán tử </a:t>
            </a:r>
            <a:r>
              <a:rPr lang="en-US" sz="1500" b="1" kern="0" spc="-31" dirty="0">
                <a:solidFill>
                  <a:srgbClr val="272525"/>
                </a:solidFill>
                <a:latin typeface="Inter" pitchFamily="34" charset="0"/>
                <a:ea typeface="Inter" pitchFamily="34" charset="-122"/>
                <a:cs typeface="Inter" pitchFamily="34" charset="-120"/>
              </a:rPr>
              <a:t>print</a:t>
            </a:r>
            <a:r>
              <a:rPr lang="en-US" sz="1500" kern="0" spc="-31" dirty="0">
                <a:solidFill>
                  <a:srgbClr val="272525"/>
                </a:solidFill>
                <a:latin typeface="Inter" pitchFamily="34" charset="0"/>
                <a:ea typeface="Inter" pitchFamily="34" charset="-122"/>
                <a:cs typeface="Inter" pitchFamily="34" charset="-120"/>
              </a:rPr>
              <a:t> và </a:t>
            </a:r>
            <a:r>
              <a:rPr lang="en-US" sz="1500" b="1" kern="0" spc="-31" dirty="0">
                <a:solidFill>
                  <a:srgbClr val="272525"/>
                </a:solidFill>
                <a:latin typeface="Inter" pitchFamily="34" charset="0"/>
                <a:ea typeface="Inter" pitchFamily="34" charset="-122"/>
                <a:cs typeface="Inter" pitchFamily="34" charset="-120"/>
              </a:rPr>
              <a:t>printf</a:t>
            </a:r>
            <a:r>
              <a:rPr lang="en-US" sz="1500" kern="0" spc="-31" dirty="0">
                <a:solidFill>
                  <a:srgbClr val="272525"/>
                </a:solidFill>
                <a:latin typeface="Inter" pitchFamily="34" charset="0"/>
                <a:ea typeface="Inter" pitchFamily="34" charset="-122"/>
                <a:cs typeface="Inter" pitchFamily="34" charset="-120"/>
              </a:rPr>
              <a:t> để ghi dữ liệu ra STDOUT (thiết bị xuất tiêu chuẩn).</a:t>
            </a:r>
            <a:endParaRPr lang="en-US" sz="1500" dirty="0"/>
          </a:p>
        </p:txBody>
      </p:sp>
      <p:pic>
        <p:nvPicPr>
          <p:cNvPr id="8" name="Image 3"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7467" y="3871079"/>
            <a:ext cx="491014" cy="491014"/>
          </a:xfrm>
          <a:prstGeom prst="rect">
            <a:avLst/>
          </a:prstGeom>
        </p:spPr>
      </p:pic>
      <p:sp>
        <p:nvSpPr>
          <p:cNvPr id="9" name="Text 3"/>
          <p:cNvSpPr/>
          <p:nvPr/>
        </p:nvSpPr>
        <p:spPr>
          <a:xfrm>
            <a:off x="687467" y="4558427"/>
            <a:ext cx="2701052" cy="337661"/>
          </a:xfrm>
          <a:prstGeom prst="rect">
            <a:avLst/>
          </a:prstGeom>
          <a:noFill/>
          <a:ln/>
        </p:spPr>
        <p:txBody>
          <a:bodyPr wrap="none" lIns="0" tIns="0" rIns="0" bIns="0" rtlCol="0" anchor="t"/>
          <a:lstStyle/>
          <a:p>
            <a:pPr marL="0" indent="0" algn="l">
              <a:lnSpc>
                <a:spcPts val="2650"/>
              </a:lnSpc>
              <a:buNone/>
            </a:pPr>
            <a:r>
              <a:rPr lang="en-US" sz="2100" b="1" kern="0" spc="-43" dirty="0">
                <a:solidFill>
                  <a:srgbClr val="272525"/>
                </a:solidFill>
                <a:latin typeface="Petrona Bold" pitchFamily="34" charset="0"/>
                <a:ea typeface="Petrona Bold" pitchFamily="34" charset="-122"/>
                <a:cs typeface="Petrona Bold" pitchFamily="34" charset="-120"/>
              </a:rPr>
              <a:t>In nhiều xâu</a:t>
            </a:r>
            <a:endParaRPr lang="en-US" sz="2100" dirty="0"/>
          </a:p>
        </p:txBody>
      </p:sp>
      <p:sp>
        <p:nvSpPr>
          <p:cNvPr id="10" name="Text 4"/>
          <p:cNvSpPr/>
          <p:nvPr/>
        </p:nvSpPr>
        <p:spPr>
          <a:xfrm>
            <a:off x="687467" y="5013841"/>
            <a:ext cx="7769066" cy="314325"/>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Toán tử </a:t>
            </a:r>
            <a:r>
              <a:rPr lang="en-US" sz="1500" b="1" kern="0" spc="-31" dirty="0">
                <a:solidFill>
                  <a:srgbClr val="272525"/>
                </a:solidFill>
                <a:latin typeface="Inter" pitchFamily="34" charset="0"/>
                <a:ea typeface="Inter" pitchFamily="34" charset="-122"/>
                <a:cs typeface="Inter" pitchFamily="34" charset="-120"/>
              </a:rPr>
              <a:t>print</a:t>
            </a:r>
            <a:r>
              <a:rPr lang="en-US" sz="1500" kern="0" spc="-31" dirty="0">
                <a:solidFill>
                  <a:srgbClr val="272525"/>
                </a:solidFill>
                <a:latin typeface="Inter" pitchFamily="34" charset="0"/>
                <a:ea typeface="Inter" pitchFamily="34" charset="-122"/>
                <a:cs typeface="Inter" pitchFamily="34" charset="-120"/>
              </a:rPr>
              <a:t> có thể nhận một danh sách các xâu và in chúng lần lượt ra STDOUT.</a:t>
            </a:r>
            <a:endParaRPr lang="en-US" sz="1500" dirty="0"/>
          </a:p>
        </p:txBody>
      </p:sp>
      <p:pic>
        <p:nvPicPr>
          <p:cNvPr id="11" name="Image 4" descr="preencode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7467" y="5917406"/>
            <a:ext cx="491014" cy="491014"/>
          </a:xfrm>
          <a:prstGeom prst="rect">
            <a:avLst/>
          </a:prstGeom>
        </p:spPr>
      </p:pic>
      <p:sp>
        <p:nvSpPr>
          <p:cNvPr id="12" name="Text 5"/>
          <p:cNvSpPr/>
          <p:nvPr/>
        </p:nvSpPr>
        <p:spPr>
          <a:xfrm>
            <a:off x="687467" y="6604754"/>
            <a:ext cx="2701052" cy="337661"/>
          </a:xfrm>
          <a:prstGeom prst="rect">
            <a:avLst/>
          </a:prstGeom>
          <a:noFill/>
          <a:ln/>
        </p:spPr>
        <p:txBody>
          <a:bodyPr wrap="none" lIns="0" tIns="0" rIns="0" bIns="0" rtlCol="0" anchor="t"/>
          <a:lstStyle/>
          <a:p>
            <a:pPr marL="0" indent="0" algn="l">
              <a:lnSpc>
                <a:spcPts val="2650"/>
              </a:lnSpc>
              <a:buNone/>
            </a:pPr>
            <a:r>
              <a:rPr lang="en-US" sz="2100" b="1" kern="0" spc="-43" dirty="0">
                <a:solidFill>
                  <a:srgbClr val="272525"/>
                </a:solidFill>
                <a:latin typeface="Petrona Bold" pitchFamily="34" charset="0"/>
                <a:ea typeface="Petrona Bold" pitchFamily="34" charset="-122"/>
                <a:cs typeface="Petrona Bold" pitchFamily="34" charset="-120"/>
              </a:rPr>
              <a:t>Giá trị trả về</a:t>
            </a:r>
            <a:endParaRPr lang="en-US" sz="2100" dirty="0"/>
          </a:p>
        </p:txBody>
      </p:sp>
      <p:sp>
        <p:nvSpPr>
          <p:cNvPr id="13" name="Text 6"/>
          <p:cNvSpPr/>
          <p:nvPr/>
        </p:nvSpPr>
        <p:spPr>
          <a:xfrm>
            <a:off x="687467" y="7060168"/>
            <a:ext cx="7769066" cy="628650"/>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Giá trị trả về của </a:t>
            </a:r>
            <a:r>
              <a:rPr lang="en-US" sz="1500" b="1" kern="0" spc="-31" dirty="0">
                <a:solidFill>
                  <a:srgbClr val="272525"/>
                </a:solidFill>
                <a:latin typeface="Inter" pitchFamily="34" charset="0"/>
                <a:ea typeface="Inter" pitchFamily="34" charset="-122"/>
                <a:cs typeface="Inter" pitchFamily="34" charset="-120"/>
              </a:rPr>
              <a:t>print</a:t>
            </a:r>
            <a:r>
              <a:rPr lang="en-US" sz="1500" kern="0" spc="-31" dirty="0">
                <a:solidFill>
                  <a:srgbClr val="272525"/>
                </a:solidFill>
                <a:latin typeface="Inter" pitchFamily="34" charset="0"/>
                <a:ea typeface="Inter" pitchFamily="34" charset="-122"/>
                <a:cs typeface="Inter" pitchFamily="34" charset="-120"/>
              </a:rPr>
              <a:t> sẽ là một giá trị đúng (true) hoặc sai (false), thể hiện kết quả in thành công hay không.</a:t>
            </a:r>
            <a:endParaRPr lang="en-US" sz="1500" dirty="0"/>
          </a:p>
        </p:txBody>
      </p:sp>
    </p:spTree>
    <p:extLst>
      <p:ext uri="{BB962C8B-B14F-4D97-AF65-F5344CB8AC3E}">
        <p14:creationId xmlns:p14="http://schemas.microsoft.com/office/powerpoint/2010/main" val="1506911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27488" y="886420"/>
            <a:ext cx="4919305" cy="6456640"/>
          </a:xfrm>
          <a:prstGeom prst="rect">
            <a:avLst/>
          </a:prstGeom>
        </p:spPr>
      </p:pic>
      <p:sp>
        <p:nvSpPr>
          <p:cNvPr id="4" name="Text 0"/>
          <p:cNvSpPr/>
          <p:nvPr/>
        </p:nvSpPr>
        <p:spPr>
          <a:xfrm>
            <a:off x="793790" y="1376601"/>
            <a:ext cx="6237684"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Xuất (tiếp theo)</a:t>
            </a:r>
            <a:endParaRPr lang="en-US" sz="4900" dirty="0"/>
          </a:p>
        </p:txBody>
      </p:sp>
      <p:sp>
        <p:nvSpPr>
          <p:cNvPr id="5" name="Shape 1"/>
          <p:cNvSpPr/>
          <p:nvPr/>
        </p:nvSpPr>
        <p:spPr>
          <a:xfrm>
            <a:off x="793790" y="2751534"/>
            <a:ext cx="396835" cy="396835"/>
          </a:xfrm>
          <a:prstGeom prst="roundRect">
            <a:avLst>
              <a:gd name="adj" fmla="val 24007"/>
            </a:avLst>
          </a:prstGeom>
          <a:solidFill>
            <a:srgbClr val="E0D7F4"/>
          </a:solidFill>
          <a:ln w="7620">
            <a:solidFill>
              <a:srgbClr val="C6BDDA"/>
            </a:solidFill>
            <a:prstDash val="solid"/>
          </a:ln>
        </p:spPr>
      </p:sp>
      <p:sp>
        <p:nvSpPr>
          <p:cNvPr id="6" name="Text 2"/>
          <p:cNvSpPr/>
          <p:nvPr/>
        </p:nvSpPr>
        <p:spPr>
          <a:xfrm>
            <a:off x="1417439" y="2751534"/>
            <a:ext cx="3041213" cy="779859"/>
          </a:xfrm>
          <a:prstGeom prst="rect">
            <a:avLst/>
          </a:prstGeom>
          <a:noFill/>
          <a:ln/>
        </p:spPr>
        <p:txBody>
          <a:bodyPr wrap="squar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Sử dụng dấu ngoặc tròn trong lệnh "print"</a:t>
            </a:r>
            <a:endParaRPr lang="en-US" sz="2450" dirty="0"/>
          </a:p>
        </p:txBody>
      </p:sp>
      <p:sp>
        <p:nvSpPr>
          <p:cNvPr id="7" name="Text 3"/>
          <p:cNvSpPr/>
          <p:nvPr/>
        </p:nvSpPr>
        <p:spPr>
          <a:xfrm>
            <a:off x="1417438" y="4008358"/>
            <a:ext cx="3041213"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Nếu không sử dụng dấu ngoặc tròn, Perl sẽ in ra chỉ số 5 và bỏ qua từ "xin chào".</a:t>
            </a:r>
            <a:endParaRPr lang="en-US" sz="1750" dirty="0"/>
          </a:p>
        </p:txBody>
      </p:sp>
      <p:sp>
        <p:nvSpPr>
          <p:cNvPr id="8" name="Shape 4"/>
          <p:cNvSpPr/>
          <p:nvPr/>
        </p:nvSpPr>
        <p:spPr>
          <a:xfrm>
            <a:off x="4685467" y="2751534"/>
            <a:ext cx="396835" cy="396835"/>
          </a:xfrm>
          <a:prstGeom prst="roundRect">
            <a:avLst>
              <a:gd name="adj" fmla="val 24007"/>
            </a:avLst>
          </a:prstGeom>
          <a:solidFill>
            <a:srgbClr val="E0D7F4"/>
          </a:solidFill>
          <a:ln w="7620">
            <a:solidFill>
              <a:srgbClr val="C6BDDA"/>
            </a:solidFill>
            <a:prstDash val="solid"/>
          </a:ln>
        </p:spPr>
      </p:sp>
      <p:sp>
        <p:nvSpPr>
          <p:cNvPr id="9" name="Text 5"/>
          <p:cNvSpPr/>
          <p:nvPr/>
        </p:nvSpPr>
        <p:spPr>
          <a:xfrm>
            <a:off x="5309116" y="2751534"/>
            <a:ext cx="3041213" cy="779859"/>
          </a:xfrm>
          <a:prstGeom prst="rect">
            <a:avLst/>
          </a:prstGeom>
          <a:noFill/>
          <a:ln/>
        </p:spPr>
        <p:txBody>
          <a:bodyPr wrap="squar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Sử dụng dấu ngoặc tròn đúng cách</a:t>
            </a:r>
            <a:endParaRPr lang="en-US" sz="2450" dirty="0"/>
          </a:p>
        </p:txBody>
      </p:sp>
      <p:sp>
        <p:nvSpPr>
          <p:cNvPr id="10" name="Text 6"/>
          <p:cNvSpPr/>
          <p:nvPr/>
        </p:nvSpPr>
        <p:spPr>
          <a:xfrm>
            <a:off x="5309116" y="4008358"/>
            <a:ext cx="3041213"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Bằng cách sử dụng dấu ngoặc tròn đúng cách, Perl sẽ in ra cả số 5 và cụm từ "xin chào".</a:t>
            </a:r>
            <a:endParaRPr lang="en-US" sz="1750" dirty="0"/>
          </a:p>
        </p:txBody>
      </p:sp>
      <p:sp>
        <p:nvSpPr>
          <p:cNvPr id="11" name="Shape 7"/>
          <p:cNvSpPr/>
          <p:nvPr/>
        </p:nvSpPr>
        <p:spPr>
          <a:xfrm>
            <a:off x="793790" y="5601057"/>
            <a:ext cx="396835" cy="396835"/>
          </a:xfrm>
          <a:prstGeom prst="roundRect">
            <a:avLst>
              <a:gd name="adj" fmla="val 24007"/>
            </a:avLst>
          </a:prstGeom>
          <a:solidFill>
            <a:srgbClr val="E0D7F4"/>
          </a:solidFill>
          <a:ln w="7620">
            <a:solidFill>
              <a:srgbClr val="C6BDDA"/>
            </a:solidFill>
            <a:prstDash val="solid"/>
          </a:ln>
        </p:spPr>
      </p:sp>
      <p:sp>
        <p:nvSpPr>
          <p:cNvPr id="12" name="Text 8"/>
          <p:cNvSpPr/>
          <p:nvPr/>
        </p:nvSpPr>
        <p:spPr>
          <a:xfrm>
            <a:off x="1417439" y="5601057"/>
            <a:ext cx="3553539" cy="389930"/>
          </a:xfrm>
          <a:prstGeom prst="rect">
            <a:avLst/>
          </a:prstGeom>
          <a:noFill/>
          <a:ln/>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Không cần dấu ngoặc tròn</a:t>
            </a:r>
            <a:endParaRPr lang="en-US" sz="2450" dirty="0"/>
          </a:p>
        </p:txBody>
      </p:sp>
      <p:sp>
        <p:nvSpPr>
          <p:cNvPr id="13" name="Text 9"/>
          <p:cNvSpPr/>
          <p:nvPr/>
        </p:nvSpPr>
        <p:spPr>
          <a:xfrm>
            <a:off x="1417439" y="6127075"/>
            <a:ext cx="693277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Nếu không sử dụng dấu ngoặc tròn, Perl vẫn có thể in ra đúng kết quả.</a:t>
            </a:r>
            <a:endParaRPr lang="en-US" sz="1750" dirty="0"/>
          </a:p>
        </p:txBody>
      </p:sp>
    </p:spTree>
    <p:extLst>
      <p:ext uri="{BB962C8B-B14F-4D97-AF65-F5344CB8AC3E}">
        <p14:creationId xmlns:p14="http://schemas.microsoft.com/office/powerpoint/2010/main" val="2105201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1836</Words>
  <Application>Microsoft Office PowerPoint</Application>
  <PresentationFormat>Custom</PresentationFormat>
  <Paragraphs>163</Paragraphs>
  <Slides>20</Slides>
  <Notes>19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Alexandria</vt:lpstr>
      <vt:lpstr>Nirmala UI Semilight</vt:lpstr>
      <vt:lpstr>Times New Roman</vt:lpstr>
      <vt:lpstr>Nobile</vt:lpstr>
      <vt:lpstr>Alexandria Semi Bold</vt:lpstr>
      <vt:lpstr>Arial</vt:lpstr>
      <vt:lpstr>Barlow Medium</vt:lpstr>
      <vt:lpstr>Open Sans</vt:lpstr>
      <vt:lpstr>Calibri</vt:lpstr>
      <vt:lpstr>Petrona Bold</vt:lpstr>
      <vt:lpstr>Sora Light</vt:lpstr>
      <vt:lpstr>Barlow</vt:lpstr>
      <vt:lpstr>Wingdings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Phạm Minh Thiện</cp:lastModifiedBy>
  <cp:revision>28</cp:revision>
  <dcterms:created xsi:type="dcterms:W3CDTF">2024-11-01T09:06:56Z</dcterms:created>
  <dcterms:modified xsi:type="dcterms:W3CDTF">2024-11-05T11:13:23Z</dcterms:modified>
</cp:coreProperties>
</file>